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448" r:id="rId3"/>
    <p:sldId id="449" r:id="rId4"/>
    <p:sldId id="467" r:id="rId5"/>
    <p:sldId id="465" r:id="rId6"/>
    <p:sldId id="461" r:id="rId7"/>
    <p:sldId id="440" r:id="rId8"/>
    <p:sldId id="466" r:id="rId9"/>
    <p:sldId id="441" r:id="rId10"/>
    <p:sldId id="432" r:id="rId11"/>
    <p:sldId id="425" r:id="rId12"/>
    <p:sldId id="442" r:id="rId13"/>
    <p:sldId id="446" r:id="rId14"/>
    <p:sldId id="447" r:id="rId15"/>
  </p:sldIdLst>
  <p:sldSz cx="9144000" cy="6858000" type="screen4x3"/>
  <p:notesSz cx="7077075" cy="9051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FFCC"/>
    <a:srgbClr val="006600"/>
    <a:srgbClr val="FF7C80"/>
    <a:srgbClr val="CCCC00"/>
    <a:srgbClr val="6666FF"/>
    <a:srgbClr val="99CC00"/>
    <a:srgbClr val="000000"/>
    <a:srgbClr val="CCFF99"/>
    <a:srgbClr val="7345C7"/>
    <a:srgbClr val="E4FFC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2957" autoAdjust="0"/>
    <p:restoredTop sz="90238" autoAdjust="0"/>
  </p:normalViewPr>
  <p:slideViewPr>
    <p:cSldViewPr snapToGrid="0" showGuides="1">
      <p:cViewPr>
        <p:scale>
          <a:sx n="73" d="100"/>
          <a:sy n="73" d="100"/>
        </p:scale>
        <p:origin x="-830" y="-67"/>
      </p:cViewPr>
      <p:guideLst>
        <p:guide orient="horz"/>
        <p:guide orient="horz" pos="399"/>
        <p:guide pos="2381"/>
        <p:guide/>
        <p:guide pos="1072"/>
        <p:guide pos="440"/>
        <p:guide pos="4517"/>
      </p:guideLst>
    </p:cSldViewPr>
  </p:slideViewPr>
  <p:outlineViewPr>
    <p:cViewPr>
      <p:scale>
        <a:sx n="33" d="100"/>
        <a:sy n="33" d="100"/>
      </p:scale>
      <p:origin x="0" y="1161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500" y="0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r">
              <a:defRPr sz="1100"/>
            </a:lvl1pPr>
          </a:lstStyle>
          <a:p>
            <a:fld id="{EA0AB4F4-DC06-4C56-9903-A37BAD7F5659}" type="datetimeFigureOut">
              <a:rPr lang="en-US" smtClean="0"/>
              <a:pPr/>
              <a:t>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98431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500" y="8598431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r">
              <a:defRPr sz="1100"/>
            </a:lvl1pPr>
          </a:lstStyle>
          <a:p>
            <a:fld id="{2ABD23BE-4C1F-48F6-9AC3-3CCA7731BD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500" y="0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76350" y="67945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0" tIns="46076" rIns="92150" bIns="4607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15" y="4299965"/>
            <a:ext cx="5661046" cy="4072468"/>
          </a:xfrm>
          <a:prstGeom prst="rect">
            <a:avLst/>
          </a:prstGeom>
        </p:spPr>
        <p:txBody>
          <a:bodyPr vert="horz" lIns="92150" tIns="46076" rIns="92150" bIns="4607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98431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500" y="8598431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Disclosures – DNA-VIEW</a:t>
            </a:r>
            <a:r>
              <a:rPr lang="en-US" baseline="0" dirty="0" smtClean="0"/>
              <a:t> is the name of my software and (informally) of my business.</a:t>
            </a:r>
          </a:p>
          <a:p>
            <a:r>
              <a:rPr lang="en-US" baseline="0" dirty="0" smtClean="0"/>
              <a:t>Mixture Solution is a part of it that will get some mention in this generally academic talk.</a:t>
            </a:r>
          </a:p>
          <a:p>
            <a:r>
              <a:rPr lang="en-US" baseline="0" dirty="0" smtClean="0"/>
              <a:t>In accord with the AAFS request, in case I happen to refer to competing programs </a:t>
            </a:r>
            <a:r>
              <a:rPr lang="en-US" baseline="0" dirty="0" err="1" smtClean="0"/>
              <a:t>STRmix</a:t>
            </a:r>
            <a:r>
              <a:rPr lang="en-US" baseline="0" dirty="0" smtClean="0"/>
              <a:t>/</a:t>
            </a:r>
            <a:r>
              <a:rPr lang="en-US" baseline="0" dirty="0" err="1" smtClean="0"/>
              <a:t>TrueAllele</a:t>
            </a:r>
            <a:r>
              <a:rPr lang="en-US" baseline="0" dirty="0" smtClean="0"/>
              <a:t> I should let you know that I have no stake.</a:t>
            </a:r>
          </a:p>
          <a:p>
            <a:r>
              <a:rPr lang="en-US" baseline="0" dirty="0" smtClean="0"/>
              <a:t>Bode, a long-time user of my software, will be mentioned.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Simplify title to “what then?”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MCMC is a</a:t>
            </a:r>
            <a:r>
              <a:rPr lang="en-US" baseline="0" dirty="0" smtClean="0"/>
              <a:t> hindrance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LR (3 </a:t>
            </a:r>
            <a:r>
              <a:rPr lang="en-US" dirty="0" err="1" smtClean="0"/>
              <a:t>unk</a:t>
            </a:r>
            <a:r>
              <a:rPr lang="en-US" dirty="0" smtClean="0"/>
              <a:t> / 4 </a:t>
            </a:r>
            <a:r>
              <a:rPr lang="en-US" dirty="0" err="1" smtClean="0"/>
              <a:t>unk</a:t>
            </a:r>
            <a:r>
              <a:rPr lang="en-US" dirty="0" smtClean="0"/>
              <a:t>) = 7.</a:t>
            </a:r>
          </a:p>
          <a:p>
            <a:endParaRPr lang="en-US" dirty="0" smtClean="0"/>
          </a:p>
          <a:p>
            <a:r>
              <a:rPr lang="en-US" dirty="0" smtClean="0"/>
              <a:t>Next slide shows</a:t>
            </a:r>
            <a:r>
              <a:rPr lang="en-US" baseline="0" dirty="0" smtClean="0"/>
              <a:t> victim &amp; boyfriend K1,K2. Omit “under the hood” at least for now.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#</a:t>
            </a:r>
            <a:r>
              <a:rPr lang="en-US" baseline="0" dirty="0" smtClean="0"/>
              <a:t> contributors matters. If insist on same number, which number?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“Expert” advice: Start by determining the number of contributors!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FFDD-BD30-4C77-959C-198CCC10F315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C72E-115C-43AD-9CA9-E55958B895D2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6E9C-E7B2-49BB-A927-701B178135A5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463B-F2F7-49F6-B1D8-4AC014E05526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Mixture Solution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297F-4557-45C2-A2D2-DEAAE1E6B7D5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6613-78EA-471A-926B-71F1A0A80B86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3D479-0118-4F32-B77B-FB7D668FEEE4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700C-0813-434E-B5A9-08CFA5F5C92E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C3DB-DCB6-4757-8B8B-88DCB92B37F2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1700-32E7-4086-AEA7-C729C03E4349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EFCD-8556-483A-80DB-D17B03187D9D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95CB6C-48A9-4AEA-B69D-EE92135F3160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dna-view.com/" TargetMode="External"/><Relationship Id="rId4" Type="http://schemas.openxmlformats.org/officeDocument/2006/relationships/hyperlink" Target="mailto:charles@dna-view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@dna-view.com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na-view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5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09600" y="1921956"/>
            <a:ext cx="7823200" cy="1066799"/>
          </a:xfrm>
        </p:spPr>
        <p:txBody>
          <a:bodyPr/>
          <a:lstStyle/>
          <a:p>
            <a:pPr eaLnBrk="1" hangingPunct="1"/>
            <a:r>
              <a:rPr lang="en-US" sz="4000" dirty="0" smtClean="0"/>
              <a:t>A fool’s errand – Assigning the number of mixture contributors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8900" y="3017318"/>
            <a:ext cx="6400800" cy="11890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Lessons from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Mixture Solution™ 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program development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09600" y="4114800"/>
            <a:ext cx="7518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Charles Brenner, Ph.D.</a:t>
            </a:r>
          </a:p>
          <a:p>
            <a:r>
              <a:rPr lang="en-US" sz="2000" dirty="0">
                <a:latin typeface="Calibri" pitchFamily="34" charset="0"/>
              </a:rPr>
              <a:t>Purveyor of forensic mathematics,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DNA∙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VIEW®</a:t>
            </a:r>
            <a:r>
              <a:rPr lang="en-US" sz="2000" dirty="0" smtClean="0">
                <a:latin typeface="Calibri" pitchFamily="34" charset="0"/>
              </a:rPr>
              <a:t>,</a:t>
            </a:r>
            <a:endParaRPr lang="en-US" sz="2000" dirty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UC </a:t>
            </a:r>
            <a:r>
              <a:rPr lang="en-US" sz="2000" dirty="0">
                <a:latin typeface="Calibri" pitchFamily="34" charset="0"/>
              </a:rPr>
              <a:t>Berkeley  </a:t>
            </a:r>
            <a:r>
              <a:rPr lang="en-US" sz="2000" dirty="0" smtClean="0">
                <a:latin typeface="Calibri" pitchFamily="34" charset="0"/>
              </a:rPr>
              <a:t>Visiting Scholar</a:t>
            </a:r>
          </a:p>
          <a:p>
            <a:r>
              <a:rPr lang="en-US" sz="2000" dirty="0" smtClean="0">
                <a:latin typeface="Calibri" pitchFamily="34" charset="0"/>
                <a:hlinkClick r:id="rId4"/>
              </a:rPr>
              <a:t>charles@dna-view.com</a:t>
            </a:r>
            <a:r>
              <a:rPr lang="en-US" sz="2000" dirty="0" smtClean="0">
                <a:latin typeface="Calibri" pitchFamily="34" charset="0"/>
              </a:rPr>
              <a:t>	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+1 510 798 7139</a:t>
            </a:r>
            <a:endParaRPr lang="en-US" sz="2000" dirty="0" smtClean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  <a:hlinkClick r:id="rId5"/>
              </a:rPr>
              <a:t>http://dna-view.com</a:t>
            </a:r>
            <a:r>
              <a:rPr lang="en-US" sz="2000" dirty="0" smtClean="0">
                <a:latin typeface="Calibri" pitchFamily="34" charset="0"/>
              </a:rPr>
              <a:t>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2/8/2017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6581001"/>
            <a:ext cx="218040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</a:rPr>
              <a:t>1:55-2:10 17 Feb 2017  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</a:rPr>
              <a:t>B188</a:t>
            </a:r>
            <a:endParaRPr lang="en-US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 of contributors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22733" cy="4525963"/>
          </a:xfrm>
        </p:spPr>
        <p:txBody>
          <a:bodyPr/>
          <a:lstStyle/>
          <a:p>
            <a:r>
              <a:rPr lang="en-US" dirty="0" smtClean="0"/>
              <a:t>“Expert” advice: Start by determining the number of contributors!</a:t>
            </a:r>
          </a:p>
          <a:p>
            <a:r>
              <a:rPr lang="en-US" dirty="0" smtClean="0"/>
              <a:t>Why is this a problem?</a:t>
            </a:r>
          </a:p>
          <a:p>
            <a:pPr lvl="1"/>
            <a:r>
              <a:rPr lang="en-US" dirty="0" smtClean="0"/>
              <a:t>How can we know the number?</a:t>
            </a:r>
          </a:p>
          <a:p>
            <a:pPr lvl="1"/>
            <a:r>
              <a:rPr lang="en-US" dirty="0" smtClean="0"/>
              <a:t>What’s a “contributor” anyway?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Rethinking </a:t>
            </a:r>
            <a:r>
              <a:rPr lang="en-US" sz="4000" dirty="0" smtClean="0"/>
              <a:t>“contributor”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0036"/>
            <a:ext cx="8229600" cy="4842164"/>
          </a:xfrm>
        </p:spPr>
        <p:txBody>
          <a:bodyPr/>
          <a:lstStyle/>
          <a:p>
            <a:r>
              <a:rPr lang="en-US" sz="2400" dirty="0" smtClean="0"/>
              <a:t>What is a contributor?</a:t>
            </a:r>
          </a:p>
          <a:p>
            <a:pPr lvl="1"/>
            <a:r>
              <a:rPr lang="en-US" sz="2400" dirty="0" smtClean="0"/>
              <a:t>One DNA molecule donated? Amplified? </a:t>
            </a:r>
          </a:p>
          <a:p>
            <a:pPr lvl="1"/>
            <a:r>
              <a:rPr lang="en-US" sz="2400" dirty="0" smtClean="0"/>
              <a:t>Source of one fluorescence photon?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Not operationally useful</a:t>
            </a:r>
          </a:p>
          <a:p>
            <a:pPr lvl="1"/>
            <a:r>
              <a:rPr lang="en-US" sz="2400" dirty="0" smtClean="0"/>
              <a:t>Source of “significant” fluorescence?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Not well-defined</a:t>
            </a:r>
          </a:p>
          <a:p>
            <a:pPr>
              <a:buNone/>
            </a:pPr>
            <a:r>
              <a:rPr lang="en-US" sz="2400" b="1" dirty="0" smtClean="0"/>
              <a:t>Conclusion:</a:t>
            </a:r>
            <a:r>
              <a:rPr lang="en-US" sz="2400" dirty="0" smtClean="0"/>
              <a:t> “# of contributors” isn’t a clear concept, </a:t>
            </a:r>
          </a:p>
          <a:p>
            <a:pPr lvl="1"/>
            <a:r>
              <a:rPr lang="en-US" sz="2400" dirty="0" smtClean="0"/>
              <a:t>therefore </a:t>
            </a:r>
            <a:r>
              <a:rPr lang="en-US" sz="2400" dirty="0" smtClean="0">
                <a:solidFill>
                  <a:srgbClr val="C00000"/>
                </a:solidFill>
              </a:rPr>
              <a:t>nonsense to insist it be same for prosecution &amp; defense hypotheses</a:t>
            </a:r>
            <a:r>
              <a:rPr lang="en-US" sz="2400" dirty="0" smtClean="0"/>
              <a:t>.</a:t>
            </a:r>
          </a:p>
          <a:p>
            <a:pPr lvl="1"/>
            <a:r>
              <a:rPr lang="en-US" dirty="0" smtClean="0"/>
              <a:t>Besides – who would get to decide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9E2CF6-46AF-44ED-901F-F892D98F018A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6A348F-A2FD-4687-92EF-F01001FED559}" type="slidenum">
              <a:rPr lang="en-US" smtClean="0"/>
              <a:pPr>
                <a:defRPr/>
              </a:pPr>
              <a:t>11</a:t>
            </a:fld>
            <a:r>
              <a:rPr lang="en-US" smtClean="0"/>
              <a:t>/</a:t>
            </a:r>
            <a:endParaRPr lang="en-US" dirty="0"/>
          </a:p>
        </p:txBody>
      </p:sp>
      <p:pic>
        <p:nvPicPr>
          <p:cNvPr id="6" name="Picture 5" descr="Donation butt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2154" y="1455230"/>
            <a:ext cx="1518326" cy="12623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55445" y="4765962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?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" presetClass="emph" presetSubtype="2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0825"/>
            <a:ext cx="8229600" cy="1143000"/>
          </a:xfrm>
        </p:spPr>
        <p:txBody>
          <a:bodyPr/>
          <a:lstStyle/>
          <a:p>
            <a:r>
              <a:rPr lang="en-US" sz="3600" dirty="0" smtClean="0"/>
              <a:t>If no “contributor” or “# of contributors”, then what?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Calculation</a:t>
            </a:r>
          </a:p>
          <a:p>
            <a:pPr lvl="1"/>
            <a:r>
              <a:rPr lang="en-US" dirty="0" smtClean="0"/>
              <a:t>Do </a:t>
            </a:r>
            <a:r>
              <a:rPr lang="en-US" i="1" dirty="0" smtClean="0"/>
              <a:t>not</a:t>
            </a:r>
            <a:r>
              <a:rPr lang="en-US" b="1" i="1" dirty="0" smtClean="0"/>
              <a:t> </a:t>
            </a:r>
            <a:r>
              <a:rPr lang="en-US" dirty="0" smtClean="0"/>
              <a:t>begin by deciding # of contributors!</a:t>
            </a:r>
          </a:p>
          <a:p>
            <a:pPr lvl="2"/>
            <a:r>
              <a:rPr lang="en-US" dirty="0" smtClean="0"/>
              <a:t>Ignore the nice papers &amp; programs for guessing “the” #.</a:t>
            </a:r>
          </a:p>
          <a:p>
            <a:pPr lvl="1"/>
            <a:r>
              <a:rPr lang="en-US" dirty="0" smtClean="0"/>
              <a:t>Computation </a:t>
            </a:r>
            <a:r>
              <a:rPr lang="en-US" i="1" dirty="0" smtClean="0"/>
              <a:t>does</a:t>
            </a:r>
            <a:r>
              <a:rPr lang="en-US" dirty="0" smtClean="0"/>
              <a:t> need a number.</a:t>
            </a:r>
          </a:p>
          <a:p>
            <a:pPr lvl="1"/>
            <a:r>
              <a:rPr lang="en-US" dirty="0" smtClean="0"/>
              <a:t>Try all different numbers; see what works best.</a:t>
            </a:r>
          </a:p>
          <a:p>
            <a:pPr lvl="2"/>
            <a:r>
              <a:rPr lang="en-US" dirty="0" smtClean="0"/>
              <a:t>(independently for H</a:t>
            </a:r>
            <a:r>
              <a:rPr lang="en-US" baseline="-25000" dirty="0" smtClean="0"/>
              <a:t>p</a:t>
            </a:r>
            <a:r>
              <a:rPr lang="en-US" dirty="0" smtClean="0"/>
              <a:t> &amp;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d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Difficult for MCMC methods.</a:t>
            </a:r>
          </a:p>
          <a:p>
            <a:pPr lvl="2"/>
            <a:r>
              <a:rPr lang="en-US" dirty="0" smtClean="0"/>
              <a:t>Automated in Mixture Solution™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9E2CF6-46AF-44ED-901F-F892D98F018A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6A348F-A2FD-4687-92EF-F01001FED559}" type="slidenum">
              <a:rPr lang="en-US" smtClean="0"/>
              <a:pPr>
                <a:defRPr/>
              </a:pPr>
              <a:t>12</a:t>
            </a:fld>
            <a:r>
              <a:rPr lang="en-US" smtClean="0"/>
              <a:t>/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n walking aw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5285" y="2690813"/>
            <a:ext cx="1848715" cy="27781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465"/>
            <a:ext cx="8229600" cy="1143000"/>
          </a:xfrm>
        </p:spPr>
        <p:txBody>
          <a:bodyPr/>
          <a:lstStyle/>
          <a:p>
            <a:r>
              <a:rPr lang="en-US" dirty="0" smtClean="0"/>
              <a:t>Wrapping up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17" y="1325877"/>
            <a:ext cx="8090365" cy="4761411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“Contributor” not definable.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Prosecution/Defense # contributors needn’t jibe.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not in theory, not in practice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miscarriage of justice at risk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MCMC programs don’t cope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Counterexample moral: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NOT “watch out for this particular situation” 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/>
              <a:t>BUT: “same #s of contributors” theory is </a:t>
            </a:r>
            <a:r>
              <a:rPr lang="en-US" b="1" i="1" dirty="0" smtClean="0"/>
              <a:t>wrong</a:t>
            </a:r>
            <a:r>
              <a:rPr lang="en-US" i="1" dirty="0" smtClean="0"/>
              <a:t>.</a:t>
            </a:r>
            <a:endParaRPr lang="en-US" sz="2400" b="1" i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2/8/2017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D3D479-0118-4F32-B77B-FB7D668FEEE4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pic>
        <p:nvPicPr>
          <p:cNvPr id="10" name="Content Placeholder 9" descr="train B&amp;W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l="8558" t="29" b="27928"/>
          <a:stretch>
            <a:fillRect/>
          </a:stretch>
        </p:blipFill>
        <p:spPr>
          <a:xfrm>
            <a:off x="-203196" y="0"/>
            <a:ext cx="9347196" cy="6858000"/>
          </a:xfrm>
        </p:spPr>
      </p:pic>
      <p:sp>
        <p:nvSpPr>
          <p:cNvPr id="11" name="TextBox 10"/>
          <p:cNvSpPr txBox="1"/>
          <p:nvPr/>
        </p:nvSpPr>
        <p:spPr>
          <a:xfrm>
            <a:off x="-31559" y="116186"/>
            <a:ext cx="4464073" cy="1384995"/>
          </a:xfrm>
          <a:prstGeom prst="rect">
            <a:avLst/>
          </a:prstGeom>
          <a:solidFill>
            <a:schemeClr val="bg2">
              <a:lumMod val="90000"/>
              <a:alpha val="1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hlinkClick r:id="rId3"/>
              </a:rPr>
              <a:t>charles@dna-view.com</a:t>
            </a:r>
            <a:endParaRPr lang="en-US" sz="2800" dirty="0" smtClean="0"/>
          </a:p>
          <a:p>
            <a:r>
              <a:rPr lang="en-US" sz="2800" dirty="0" smtClean="0">
                <a:hlinkClick r:id="rId4"/>
              </a:rPr>
              <a:t>http://dna-view.com</a:t>
            </a:r>
            <a:endParaRPr lang="en-US" sz="2800" dirty="0" smtClean="0"/>
          </a:p>
          <a:p>
            <a:r>
              <a:rPr lang="en-US" sz="2800" dirty="0" smtClean="0"/>
              <a:t>☎510 798 7139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6325" y="5489802"/>
            <a:ext cx="8141115" cy="1015663"/>
          </a:xfrm>
          <a:prstGeom prst="rect">
            <a:avLst/>
          </a:prstGeom>
          <a:solidFill>
            <a:srgbClr val="FFCC99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1200150" algn="l"/>
              </a:tabLst>
            </a:pPr>
            <a:r>
              <a:rPr lang="en-US" sz="2000" b="1" dirty="0" smtClean="0">
                <a:solidFill>
                  <a:srgbClr val="002060"/>
                </a:solidFill>
              </a:rPr>
              <a:t>This work received no support from the NIJ, IMF, World Bank, Bill and Melinda Gates, or the Ford Foundation.  Even Queen Isabella of Spain (usually a soft touch) wouldn’t pitch in.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3892" y="638215"/>
            <a:ext cx="3385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tx2">
                    <a:lumMod val="50000"/>
                  </a:schemeClr>
                </a:solidFill>
                <a:latin typeface="Script MT Bold" pitchFamily="66" charset="0"/>
              </a:rPr>
              <a:t>The end</a:t>
            </a:r>
            <a:endParaRPr lang="en-US" sz="6600" dirty="0">
              <a:solidFill>
                <a:schemeClr val="tx2">
                  <a:lumMod val="50000"/>
                </a:schemeClr>
              </a:solidFill>
              <a:latin typeface="Script MT Bold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09 -0.1828 C 0.07431 -0.17448 0.07431 -0.16431 0.07726 -0.15807 C 0.0783 -0.15553 0.08004 -0.16362 0.08004 -0.16732 C 0.08056 -0.26346 0.08229 -0.32008 0.07587 -0.39958 C 0.07379 -0.42431 0.07535 -0.4495 0.0632 -0.45828 C 0.05677 -0.46799 0.06042 -0.4636 0.0507 -0.47076 C 0.04931 -0.47192 0.04653 -0.47377 0.04653 -0.47354 " pathEditMode="relative" rAng="0" ptsTypes="ffffff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-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“Decide # contributors”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pic>
        <p:nvPicPr>
          <p:cNvPr id="6" name="Picture 5" descr="Clayton_Page_01.png"/>
          <p:cNvPicPr>
            <a:picLocks noChangeAspect="1"/>
          </p:cNvPicPr>
          <p:nvPr/>
        </p:nvPicPr>
        <p:blipFill>
          <a:blip r:embed="rId2"/>
          <a:srcRect l="7922" t="7772" r="6392" b="68504"/>
          <a:stretch>
            <a:fillRect/>
          </a:stretch>
        </p:blipFill>
        <p:spPr>
          <a:xfrm>
            <a:off x="766915" y="1386347"/>
            <a:ext cx="6872749" cy="3169827"/>
          </a:xfrm>
          <a:prstGeom prst="rect">
            <a:avLst/>
          </a:prstGeom>
        </p:spPr>
      </p:pic>
      <p:pic>
        <p:nvPicPr>
          <p:cNvPr id="8" name="Picture 7" descr="Clayton_Page_06.png"/>
          <p:cNvPicPr>
            <a:picLocks noChangeAspect="1"/>
          </p:cNvPicPr>
          <p:nvPr/>
        </p:nvPicPr>
        <p:blipFill>
          <a:blip r:embed="rId3"/>
          <a:srcRect l="8327" t="41292" r="8706" b="49892"/>
          <a:stretch>
            <a:fillRect/>
          </a:stretch>
        </p:blipFill>
        <p:spPr>
          <a:xfrm>
            <a:off x="-1" y="3896391"/>
            <a:ext cx="9149371" cy="16195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88915" y="1253613"/>
            <a:ext cx="3009157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Clayton, … Gill 1998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27074" y="5216692"/>
            <a:ext cx="6822702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possible number of contributors must be assessed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48440" y="4948208"/>
            <a:ext cx="4895560" cy="294968"/>
          </a:xfrm>
          <a:prstGeom prst="round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90259" y="5244714"/>
            <a:ext cx="996817" cy="294968"/>
          </a:xfrm>
          <a:prstGeom prst="round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pic>
        <p:nvPicPr>
          <p:cNvPr id="4" name="Picture 3" descr="isfgMix_Page_01.png"/>
          <p:cNvPicPr>
            <a:picLocks noChangeAspect="1"/>
          </p:cNvPicPr>
          <p:nvPr/>
        </p:nvPicPr>
        <p:blipFill>
          <a:blip r:embed="rId3"/>
          <a:srcRect l="3546" t="4731" r="4979" b="70968"/>
          <a:stretch>
            <a:fillRect/>
          </a:stretch>
        </p:blipFill>
        <p:spPr>
          <a:xfrm>
            <a:off x="149625" y="-101268"/>
            <a:ext cx="8868222" cy="3141406"/>
          </a:xfrm>
          <a:prstGeom prst="rect">
            <a:avLst/>
          </a:prstGeom>
        </p:spPr>
      </p:pic>
      <p:pic>
        <p:nvPicPr>
          <p:cNvPr id="5" name="Picture 4" descr="isfgMix_Page_11.png"/>
          <p:cNvPicPr>
            <a:picLocks noChangeAspect="1"/>
          </p:cNvPicPr>
          <p:nvPr/>
        </p:nvPicPr>
        <p:blipFill>
          <a:blip r:embed="rId4"/>
          <a:srcRect l="5254" t="80430" r="51079" b="5767"/>
          <a:stretch>
            <a:fillRect/>
          </a:stretch>
        </p:blipFill>
        <p:spPr>
          <a:xfrm>
            <a:off x="1296537" y="2926821"/>
            <a:ext cx="6306771" cy="2657634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1317959" y="3463931"/>
            <a:ext cx="6268064" cy="29496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276263" y="3722149"/>
            <a:ext cx="991323" cy="29496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300934" y="4903640"/>
            <a:ext cx="6186679" cy="29496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321834" y="5193208"/>
            <a:ext cx="1301061" cy="249366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91801" y="1099200"/>
            <a:ext cx="465127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Gill, Brenner,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</a:rPr>
              <a:t>Buckleton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… 2006 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923" y="-91112"/>
            <a:ext cx="4754881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Differing #’s?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307233" y="3418395"/>
            <a:ext cx="6308559" cy="1063226"/>
          </a:xfrm>
          <a:custGeom>
            <a:avLst/>
            <a:gdLst>
              <a:gd name="connsiteX0" fmla="*/ 6453963 w 6485860"/>
              <a:gd name="connsiteY0" fmla="*/ 0 h 956930"/>
              <a:gd name="connsiteX1" fmla="*/ 0 w 6485860"/>
              <a:gd name="connsiteY1" fmla="*/ 0 h 956930"/>
              <a:gd name="connsiteX2" fmla="*/ 0 w 6485860"/>
              <a:gd name="connsiteY2" fmla="*/ 627321 h 956930"/>
              <a:gd name="connsiteX3" fmla="*/ 988828 w 6485860"/>
              <a:gd name="connsiteY3" fmla="*/ 627321 h 956930"/>
              <a:gd name="connsiteX4" fmla="*/ 988828 w 6485860"/>
              <a:gd name="connsiteY4" fmla="*/ 308344 h 956930"/>
              <a:gd name="connsiteX5" fmla="*/ 6485860 w 6485860"/>
              <a:gd name="connsiteY5" fmla="*/ 297712 h 956930"/>
              <a:gd name="connsiteX0" fmla="*/ 6453963 w 6485860"/>
              <a:gd name="connsiteY0" fmla="*/ 0 h 956930"/>
              <a:gd name="connsiteX1" fmla="*/ 0 w 6485860"/>
              <a:gd name="connsiteY1" fmla="*/ 0 h 956930"/>
              <a:gd name="connsiteX2" fmla="*/ 0 w 6485860"/>
              <a:gd name="connsiteY2" fmla="*/ 563525 h 956930"/>
              <a:gd name="connsiteX3" fmla="*/ 988828 w 6485860"/>
              <a:gd name="connsiteY3" fmla="*/ 627321 h 956930"/>
              <a:gd name="connsiteX4" fmla="*/ 988828 w 6485860"/>
              <a:gd name="connsiteY4" fmla="*/ 308344 h 956930"/>
              <a:gd name="connsiteX5" fmla="*/ 6485860 w 6485860"/>
              <a:gd name="connsiteY5" fmla="*/ 297712 h 956930"/>
              <a:gd name="connsiteX0" fmla="*/ 6453963 w 6485860"/>
              <a:gd name="connsiteY0" fmla="*/ 0 h 956930"/>
              <a:gd name="connsiteX1" fmla="*/ 0 w 6485860"/>
              <a:gd name="connsiteY1" fmla="*/ 0 h 956930"/>
              <a:gd name="connsiteX2" fmla="*/ 0 w 6485860"/>
              <a:gd name="connsiteY2" fmla="*/ 563525 h 956930"/>
              <a:gd name="connsiteX3" fmla="*/ 988828 w 6485860"/>
              <a:gd name="connsiteY3" fmla="*/ 627321 h 956930"/>
              <a:gd name="connsiteX4" fmla="*/ 985398 w 6485860"/>
              <a:gd name="connsiteY4" fmla="*/ 555395 h 956930"/>
              <a:gd name="connsiteX5" fmla="*/ 988828 w 6485860"/>
              <a:gd name="connsiteY5" fmla="*/ 308344 h 956930"/>
              <a:gd name="connsiteX6" fmla="*/ 6485860 w 6485860"/>
              <a:gd name="connsiteY6" fmla="*/ 297712 h 956930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985398 w 6485860"/>
              <a:gd name="connsiteY4" fmla="*/ 555395 h 874371"/>
              <a:gd name="connsiteX5" fmla="*/ 988828 w 6485860"/>
              <a:gd name="connsiteY5" fmla="*/ 308344 h 874371"/>
              <a:gd name="connsiteX6" fmla="*/ 6485860 w 6485860"/>
              <a:gd name="connsiteY6" fmla="*/ 297712 h 874371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985398 w 6485860"/>
              <a:gd name="connsiteY4" fmla="*/ 555395 h 874371"/>
              <a:gd name="connsiteX5" fmla="*/ 988828 w 6485860"/>
              <a:gd name="connsiteY5" fmla="*/ 308344 h 874371"/>
              <a:gd name="connsiteX6" fmla="*/ 6485860 w 6485860"/>
              <a:gd name="connsiteY6" fmla="*/ 297712 h 874371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985398 w 6485860"/>
              <a:gd name="connsiteY4" fmla="*/ 555395 h 874371"/>
              <a:gd name="connsiteX5" fmla="*/ 988828 w 6485860"/>
              <a:gd name="connsiteY5" fmla="*/ 308344 h 874371"/>
              <a:gd name="connsiteX6" fmla="*/ 6485860 w 6485860"/>
              <a:gd name="connsiteY6" fmla="*/ 297712 h 874371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985398 w 6485860"/>
              <a:gd name="connsiteY4" fmla="*/ 555395 h 874371"/>
              <a:gd name="connsiteX5" fmla="*/ 988828 w 6485860"/>
              <a:gd name="connsiteY5" fmla="*/ 308344 h 874371"/>
              <a:gd name="connsiteX6" fmla="*/ 6485860 w 6485860"/>
              <a:gd name="connsiteY6" fmla="*/ 297712 h 874371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988828 w 6485860"/>
              <a:gd name="connsiteY4" fmla="*/ 308344 h 874371"/>
              <a:gd name="connsiteX5" fmla="*/ 6485860 w 6485860"/>
              <a:gd name="connsiteY5" fmla="*/ 297712 h 874371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648233 w 6485860"/>
              <a:gd name="connsiteY4" fmla="*/ 524823 h 874371"/>
              <a:gd name="connsiteX5" fmla="*/ 988828 w 6485860"/>
              <a:gd name="connsiteY5" fmla="*/ 308344 h 874371"/>
              <a:gd name="connsiteX6" fmla="*/ 6485860 w 6485860"/>
              <a:gd name="connsiteY6" fmla="*/ 297712 h 874371"/>
              <a:gd name="connsiteX0" fmla="*/ 6453963 w 6485860"/>
              <a:gd name="connsiteY0" fmla="*/ 0 h 1035687"/>
              <a:gd name="connsiteX1" fmla="*/ 0 w 6485860"/>
              <a:gd name="connsiteY1" fmla="*/ 0 h 1035687"/>
              <a:gd name="connsiteX2" fmla="*/ 0 w 6485860"/>
              <a:gd name="connsiteY2" fmla="*/ 563525 h 1035687"/>
              <a:gd name="connsiteX3" fmla="*/ 988828 w 6485860"/>
              <a:gd name="connsiteY3" fmla="*/ 544762 h 1035687"/>
              <a:gd name="connsiteX4" fmla="*/ 648233 w 6485860"/>
              <a:gd name="connsiteY4" fmla="*/ 524823 h 1035687"/>
              <a:gd name="connsiteX5" fmla="*/ 988828 w 6485860"/>
              <a:gd name="connsiteY5" fmla="*/ 308344 h 1035687"/>
              <a:gd name="connsiteX6" fmla="*/ 6485860 w 6485860"/>
              <a:gd name="connsiteY6" fmla="*/ 297712 h 1035687"/>
              <a:gd name="connsiteX0" fmla="*/ 6453963 w 6485860"/>
              <a:gd name="connsiteY0" fmla="*/ 0 h 1035687"/>
              <a:gd name="connsiteX1" fmla="*/ 0 w 6485860"/>
              <a:gd name="connsiteY1" fmla="*/ 0 h 1035687"/>
              <a:gd name="connsiteX2" fmla="*/ 0 w 6485860"/>
              <a:gd name="connsiteY2" fmla="*/ 563525 h 1035687"/>
              <a:gd name="connsiteX3" fmla="*/ 988828 w 6485860"/>
              <a:gd name="connsiteY3" fmla="*/ 544762 h 1035687"/>
              <a:gd name="connsiteX4" fmla="*/ 648233 w 6485860"/>
              <a:gd name="connsiteY4" fmla="*/ 524823 h 1035687"/>
              <a:gd name="connsiteX5" fmla="*/ 988828 w 6485860"/>
              <a:gd name="connsiteY5" fmla="*/ 308344 h 1035687"/>
              <a:gd name="connsiteX6" fmla="*/ 6485860 w 6485860"/>
              <a:gd name="connsiteY6" fmla="*/ 297712 h 1035687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988828 w 6485860"/>
              <a:gd name="connsiteY4" fmla="*/ 308344 h 874371"/>
              <a:gd name="connsiteX5" fmla="*/ 6485860 w 6485860"/>
              <a:gd name="connsiteY5" fmla="*/ 297712 h 874371"/>
              <a:gd name="connsiteX0" fmla="*/ 6453963 w 6485860"/>
              <a:gd name="connsiteY0" fmla="*/ 0 h 874371"/>
              <a:gd name="connsiteX1" fmla="*/ 0 w 6485860"/>
              <a:gd name="connsiteY1" fmla="*/ 0 h 874371"/>
              <a:gd name="connsiteX2" fmla="*/ 0 w 6485860"/>
              <a:gd name="connsiteY2" fmla="*/ 563525 h 874371"/>
              <a:gd name="connsiteX3" fmla="*/ 988828 w 6485860"/>
              <a:gd name="connsiteY3" fmla="*/ 544762 h 874371"/>
              <a:gd name="connsiteX4" fmla="*/ 988828 w 6485860"/>
              <a:gd name="connsiteY4" fmla="*/ 308344 h 874371"/>
              <a:gd name="connsiteX5" fmla="*/ 6485860 w 6485860"/>
              <a:gd name="connsiteY5" fmla="*/ 297712 h 874371"/>
              <a:gd name="connsiteX0" fmla="*/ 6453963 w 6485860"/>
              <a:gd name="connsiteY0" fmla="*/ 147008 h 1021379"/>
              <a:gd name="connsiteX1" fmla="*/ 0 w 6485860"/>
              <a:gd name="connsiteY1" fmla="*/ 147008 h 1021379"/>
              <a:gd name="connsiteX2" fmla="*/ 0 w 6485860"/>
              <a:gd name="connsiteY2" fmla="*/ 710533 h 1021379"/>
              <a:gd name="connsiteX3" fmla="*/ 988828 w 6485860"/>
              <a:gd name="connsiteY3" fmla="*/ 691770 h 1021379"/>
              <a:gd name="connsiteX4" fmla="*/ 988828 w 6485860"/>
              <a:gd name="connsiteY4" fmla="*/ 455352 h 1021379"/>
              <a:gd name="connsiteX5" fmla="*/ 6485860 w 6485860"/>
              <a:gd name="connsiteY5" fmla="*/ 444720 h 1021379"/>
              <a:gd name="connsiteX0" fmla="*/ 6453963 w 6485860"/>
              <a:gd name="connsiteY0" fmla="*/ 147008 h 710533"/>
              <a:gd name="connsiteX1" fmla="*/ 0 w 6485860"/>
              <a:gd name="connsiteY1" fmla="*/ 147008 h 710533"/>
              <a:gd name="connsiteX2" fmla="*/ 0 w 6485860"/>
              <a:gd name="connsiteY2" fmla="*/ 710533 h 710533"/>
              <a:gd name="connsiteX3" fmla="*/ 988828 w 6485860"/>
              <a:gd name="connsiteY3" fmla="*/ 691770 h 710533"/>
              <a:gd name="connsiteX4" fmla="*/ 988828 w 6485860"/>
              <a:gd name="connsiteY4" fmla="*/ 455352 h 710533"/>
              <a:gd name="connsiteX5" fmla="*/ 6485860 w 6485860"/>
              <a:gd name="connsiteY5" fmla="*/ 444720 h 710533"/>
              <a:gd name="connsiteX0" fmla="*/ 6453963 w 6485860"/>
              <a:gd name="connsiteY0" fmla="*/ 147008 h 1401052"/>
              <a:gd name="connsiteX1" fmla="*/ 0 w 6485860"/>
              <a:gd name="connsiteY1" fmla="*/ 147008 h 1401052"/>
              <a:gd name="connsiteX2" fmla="*/ 0 w 6485860"/>
              <a:gd name="connsiteY2" fmla="*/ 710533 h 1401052"/>
              <a:gd name="connsiteX3" fmla="*/ 988828 w 6485860"/>
              <a:gd name="connsiteY3" fmla="*/ 691770 h 1401052"/>
              <a:gd name="connsiteX4" fmla="*/ 988828 w 6485860"/>
              <a:gd name="connsiteY4" fmla="*/ 455352 h 1401052"/>
              <a:gd name="connsiteX5" fmla="*/ 6485860 w 6485860"/>
              <a:gd name="connsiteY5" fmla="*/ 444720 h 1401052"/>
              <a:gd name="connsiteX0" fmla="*/ 6453963 w 6485860"/>
              <a:gd name="connsiteY0" fmla="*/ 0 h 563525"/>
              <a:gd name="connsiteX1" fmla="*/ 0 w 6485860"/>
              <a:gd name="connsiteY1" fmla="*/ 0 h 563525"/>
              <a:gd name="connsiteX2" fmla="*/ 0 w 6485860"/>
              <a:gd name="connsiteY2" fmla="*/ 563525 h 563525"/>
              <a:gd name="connsiteX3" fmla="*/ 988828 w 6485860"/>
              <a:gd name="connsiteY3" fmla="*/ 544762 h 563525"/>
              <a:gd name="connsiteX4" fmla="*/ 6485860 w 6485860"/>
              <a:gd name="connsiteY4" fmla="*/ 297712 h 563525"/>
              <a:gd name="connsiteX0" fmla="*/ 6453963 w 6485860"/>
              <a:gd name="connsiteY0" fmla="*/ 149008 h 712533"/>
              <a:gd name="connsiteX1" fmla="*/ 0 w 6485860"/>
              <a:gd name="connsiteY1" fmla="*/ 149008 h 712533"/>
              <a:gd name="connsiteX2" fmla="*/ 0 w 6485860"/>
              <a:gd name="connsiteY2" fmla="*/ 712533 h 712533"/>
              <a:gd name="connsiteX3" fmla="*/ 988828 w 6485860"/>
              <a:gd name="connsiteY3" fmla="*/ 693770 h 712533"/>
              <a:gd name="connsiteX4" fmla="*/ 6485860 w 6485860"/>
              <a:gd name="connsiteY4" fmla="*/ 446720 h 712533"/>
              <a:gd name="connsiteX0" fmla="*/ 6453963 w 6485860"/>
              <a:gd name="connsiteY0" fmla="*/ 0 h 563525"/>
              <a:gd name="connsiteX1" fmla="*/ 0 w 6485860"/>
              <a:gd name="connsiteY1" fmla="*/ 0 h 563525"/>
              <a:gd name="connsiteX2" fmla="*/ 0 w 6485860"/>
              <a:gd name="connsiteY2" fmla="*/ 563525 h 563525"/>
              <a:gd name="connsiteX3" fmla="*/ 988828 w 6485860"/>
              <a:gd name="connsiteY3" fmla="*/ 544762 h 563525"/>
              <a:gd name="connsiteX4" fmla="*/ 1381051 w 6485860"/>
              <a:gd name="connsiteY4" fmla="*/ 263420 h 563525"/>
              <a:gd name="connsiteX5" fmla="*/ 6485860 w 6485860"/>
              <a:gd name="connsiteY5" fmla="*/ 297712 h 563525"/>
              <a:gd name="connsiteX0" fmla="*/ 6453963 w 6485860"/>
              <a:gd name="connsiteY0" fmla="*/ 0 h 563525"/>
              <a:gd name="connsiteX1" fmla="*/ 0 w 6485860"/>
              <a:gd name="connsiteY1" fmla="*/ 0 h 563525"/>
              <a:gd name="connsiteX2" fmla="*/ 0 w 6485860"/>
              <a:gd name="connsiteY2" fmla="*/ 563525 h 563525"/>
              <a:gd name="connsiteX3" fmla="*/ 988828 w 6485860"/>
              <a:gd name="connsiteY3" fmla="*/ 544762 h 563525"/>
              <a:gd name="connsiteX4" fmla="*/ 990548 w 6485860"/>
              <a:gd name="connsiteY4" fmla="*/ 263420 h 563525"/>
              <a:gd name="connsiteX5" fmla="*/ 6485860 w 6485860"/>
              <a:gd name="connsiteY5" fmla="*/ 297712 h 563525"/>
              <a:gd name="connsiteX0" fmla="*/ 6453963 w 6485860"/>
              <a:gd name="connsiteY0" fmla="*/ 0 h 563525"/>
              <a:gd name="connsiteX1" fmla="*/ 0 w 6485860"/>
              <a:gd name="connsiteY1" fmla="*/ 0 h 563525"/>
              <a:gd name="connsiteX2" fmla="*/ 0 w 6485860"/>
              <a:gd name="connsiteY2" fmla="*/ 563525 h 563525"/>
              <a:gd name="connsiteX3" fmla="*/ 988828 w 6485860"/>
              <a:gd name="connsiteY3" fmla="*/ 544762 h 563525"/>
              <a:gd name="connsiteX4" fmla="*/ 990548 w 6485860"/>
              <a:gd name="connsiteY4" fmla="*/ 263420 h 563525"/>
              <a:gd name="connsiteX5" fmla="*/ 6485860 w 6485860"/>
              <a:gd name="connsiteY5" fmla="*/ 297712 h 563525"/>
              <a:gd name="connsiteX0" fmla="*/ 6453963 w 6485860"/>
              <a:gd name="connsiteY0" fmla="*/ 0 h 859286"/>
              <a:gd name="connsiteX1" fmla="*/ 0 w 6485860"/>
              <a:gd name="connsiteY1" fmla="*/ 0 h 859286"/>
              <a:gd name="connsiteX2" fmla="*/ 0 w 6485860"/>
              <a:gd name="connsiteY2" fmla="*/ 563525 h 859286"/>
              <a:gd name="connsiteX3" fmla="*/ 988828 w 6485860"/>
              <a:gd name="connsiteY3" fmla="*/ 544762 h 859286"/>
              <a:gd name="connsiteX4" fmla="*/ 990548 w 6485860"/>
              <a:gd name="connsiteY4" fmla="*/ 263420 h 859286"/>
              <a:gd name="connsiteX5" fmla="*/ 6485860 w 6485860"/>
              <a:gd name="connsiteY5" fmla="*/ 297712 h 859286"/>
              <a:gd name="connsiteX0" fmla="*/ 6453963 w 6485860"/>
              <a:gd name="connsiteY0" fmla="*/ 78856 h 938142"/>
              <a:gd name="connsiteX1" fmla="*/ 0 w 6485860"/>
              <a:gd name="connsiteY1" fmla="*/ 78856 h 938142"/>
              <a:gd name="connsiteX2" fmla="*/ 0 w 6485860"/>
              <a:gd name="connsiteY2" fmla="*/ 642381 h 938142"/>
              <a:gd name="connsiteX3" fmla="*/ 988828 w 6485860"/>
              <a:gd name="connsiteY3" fmla="*/ 623618 h 938142"/>
              <a:gd name="connsiteX4" fmla="*/ 990548 w 6485860"/>
              <a:gd name="connsiteY4" fmla="*/ 342276 h 938142"/>
              <a:gd name="connsiteX5" fmla="*/ 6485860 w 6485860"/>
              <a:gd name="connsiteY5" fmla="*/ 376568 h 938142"/>
              <a:gd name="connsiteX0" fmla="*/ 6453963 w 6485860"/>
              <a:gd name="connsiteY0" fmla="*/ 78856 h 938142"/>
              <a:gd name="connsiteX1" fmla="*/ 0 w 6485860"/>
              <a:gd name="connsiteY1" fmla="*/ 78856 h 938142"/>
              <a:gd name="connsiteX2" fmla="*/ 0 w 6485860"/>
              <a:gd name="connsiteY2" fmla="*/ 642381 h 938142"/>
              <a:gd name="connsiteX3" fmla="*/ 5332 w 6485860"/>
              <a:gd name="connsiteY3" fmla="*/ 641683 h 938142"/>
              <a:gd name="connsiteX4" fmla="*/ 988828 w 6485860"/>
              <a:gd name="connsiteY4" fmla="*/ 623618 h 938142"/>
              <a:gd name="connsiteX5" fmla="*/ 990548 w 6485860"/>
              <a:gd name="connsiteY5" fmla="*/ 342276 h 938142"/>
              <a:gd name="connsiteX6" fmla="*/ 6485860 w 6485860"/>
              <a:gd name="connsiteY6" fmla="*/ 376568 h 938142"/>
              <a:gd name="connsiteX0" fmla="*/ 6470312 w 6502209"/>
              <a:gd name="connsiteY0" fmla="*/ 78856 h 938142"/>
              <a:gd name="connsiteX1" fmla="*/ 16349 w 6502209"/>
              <a:gd name="connsiteY1" fmla="*/ 78856 h 938142"/>
              <a:gd name="connsiteX2" fmla="*/ 16349 w 6502209"/>
              <a:gd name="connsiteY2" fmla="*/ 642381 h 938142"/>
              <a:gd name="connsiteX3" fmla="*/ 21681 w 6502209"/>
              <a:gd name="connsiteY3" fmla="*/ 641683 h 938142"/>
              <a:gd name="connsiteX4" fmla="*/ 1005177 w 6502209"/>
              <a:gd name="connsiteY4" fmla="*/ 623618 h 938142"/>
              <a:gd name="connsiteX5" fmla="*/ 1006897 w 6502209"/>
              <a:gd name="connsiteY5" fmla="*/ 342276 h 938142"/>
              <a:gd name="connsiteX6" fmla="*/ 6502209 w 6502209"/>
              <a:gd name="connsiteY6" fmla="*/ 376568 h 938142"/>
              <a:gd name="connsiteX0" fmla="*/ 6470312 w 6502209"/>
              <a:gd name="connsiteY0" fmla="*/ 78856 h 938142"/>
              <a:gd name="connsiteX1" fmla="*/ 16349 w 6502209"/>
              <a:gd name="connsiteY1" fmla="*/ 78856 h 938142"/>
              <a:gd name="connsiteX2" fmla="*/ 16349 w 6502209"/>
              <a:gd name="connsiteY2" fmla="*/ 642381 h 938142"/>
              <a:gd name="connsiteX3" fmla="*/ 21681 w 6502209"/>
              <a:gd name="connsiteY3" fmla="*/ 641683 h 938142"/>
              <a:gd name="connsiteX4" fmla="*/ 1005177 w 6502209"/>
              <a:gd name="connsiteY4" fmla="*/ 623618 h 938142"/>
              <a:gd name="connsiteX5" fmla="*/ 1006897 w 6502209"/>
              <a:gd name="connsiteY5" fmla="*/ 342276 h 938142"/>
              <a:gd name="connsiteX6" fmla="*/ 6502209 w 6502209"/>
              <a:gd name="connsiteY6" fmla="*/ 376568 h 938142"/>
              <a:gd name="connsiteX0" fmla="*/ 6470312 w 6502209"/>
              <a:gd name="connsiteY0" fmla="*/ 78856 h 938142"/>
              <a:gd name="connsiteX1" fmla="*/ 16349 w 6502209"/>
              <a:gd name="connsiteY1" fmla="*/ 78856 h 938142"/>
              <a:gd name="connsiteX2" fmla="*/ 16349 w 6502209"/>
              <a:gd name="connsiteY2" fmla="*/ 642381 h 938142"/>
              <a:gd name="connsiteX3" fmla="*/ 21681 w 6502209"/>
              <a:gd name="connsiteY3" fmla="*/ 641683 h 938142"/>
              <a:gd name="connsiteX4" fmla="*/ 1005177 w 6502209"/>
              <a:gd name="connsiteY4" fmla="*/ 623618 h 938142"/>
              <a:gd name="connsiteX5" fmla="*/ 1006897 w 6502209"/>
              <a:gd name="connsiteY5" fmla="*/ 342276 h 938142"/>
              <a:gd name="connsiteX6" fmla="*/ 6502209 w 6502209"/>
              <a:gd name="connsiteY6" fmla="*/ 376568 h 938142"/>
              <a:gd name="connsiteX0" fmla="*/ 6470312 w 6502209"/>
              <a:gd name="connsiteY0" fmla="*/ 78856 h 938142"/>
              <a:gd name="connsiteX1" fmla="*/ 16349 w 6502209"/>
              <a:gd name="connsiteY1" fmla="*/ 78856 h 938142"/>
              <a:gd name="connsiteX2" fmla="*/ 16349 w 6502209"/>
              <a:gd name="connsiteY2" fmla="*/ 642381 h 938142"/>
              <a:gd name="connsiteX3" fmla="*/ 21681 w 6502209"/>
              <a:gd name="connsiteY3" fmla="*/ 641683 h 938142"/>
              <a:gd name="connsiteX4" fmla="*/ 1005177 w 6502209"/>
              <a:gd name="connsiteY4" fmla="*/ 623618 h 938142"/>
              <a:gd name="connsiteX5" fmla="*/ 1006897 w 6502209"/>
              <a:gd name="connsiteY5" fmla="*/ 342276 h 938142"/>
              <a:gd name="connsiteX6" fmla="*/ 6502209 w 6502209"/>
              <a:gd name="connsiteY6" fmla="*/ 376568 h 938142"/>
              <a:gd name="connsiteX0" fmla="*/ 6338349 w 6502209"/>
              <a:gd name="connsiteY0" fmla="*/ 78856 h 938142"/>
              <a:gd name="connsiteX1" fmla="*/ 16349 w 6502209"/>
              <a:gd name="connsiteY1" fmla="*/ 78856 h 938142"/>
              <a:gd name="connsiteX2" fmla="*/ 16349 w 6502209"/>
              <a:gd name="connsiteY2" fmla="*/ 642381 h 938142"/>
              <a:gd name="connsiteX3" fmla="*/ 21681 w 6502209"/>
              <a:gd name="connsiteY3" fmla="*/ 641683 h 938142"/>
              <a:gd name="connsiteX4" fmla="*/ 1005177 w 6502209"/>
              <a:gd name="connsiteY4" fmla="*/ 623618 h 938142"/>
              <a:gd name="connsiteX5" fmla="*/ 1006897 w 6502209"/>
              <a:gd name="connsiteY5" fmla="*/ 342276 h 938142"/>
              <a:gd name="connsiteX6" fmla="*/ 6502209 w 6502209"/>
              <a:gd name="connsiteY6" fmla="*/ 376568 h 938142"/>
              <a:gd name="connsiteX0" fmla="*/ 6338349 w 6343853"/>
              <a:gd name="connsiteY0" fmla="*/ 78856 h 938142"/>
              <a:gd name="connsiteX1" fmla="*/ 16349 w 6343853"/>
              <a:gd name="connsiteY1" fmla="*/ 78856 h 938142"/>
              <a:gd name="connsiteX2" fmla="*/ 16349 w 6343853"/>
              <a:gd name="connsiteY2" fmla="*/ 642381 h 938142"/>
              <a:gd name="connsiteX3" fmla="*/ 21681 w 6343853"/>
              <a:gd name="connsiteY3" fmla="*/ 641683 h 938142"/>
              <a:gd name="connsiteX4" fmla="*/ 1005177 w 6343853"/>
              <a:gd name="connsiteY4" fmla="*/ 623618 h 938142"/>
              <a:gd name="connsiteX5" fmla="*/ 1006897 w 6343853"/>
              <a:gd name="connsiteY5" fmla="*/ 342276 h 938142"/>
              <a:gd name="connsiteX6" fmla="*/ 6343853 w 6343853"/>
              <a:gd name="connsiteY6" fmla="*/ 376568 h 938142"/>
              <a:gd name="connsiteX0" fmla="*/ 6338349 w 6343853"/>
              <a:gd name="connsiteY0" fmla="*/ 78856 h 938142"/>
              <a:gd name="connsiteX1" fmla="*/ 16349 w 6343853"/>
              <a:gd name="connsiteY1" fmla="*/ 78856 h 938142"/>
              <a:gd name="connsiteX2" fmla="*/ 16349 w 6343853"/>
              <a:gd name="connsiteY2" fmla="*/ 642381 h 938142"/>
              <a:gd name="connsiteX3" fmla="*/ 21681 w 6343853"/>
              <a:gd name="connsiteY3" fmla="*/ 641683 h 938142"/>
              <a:gd name="connsiteX4" fmla="*/ 1005177 w 6343853"/>
              <a:gd name="connsiteY4" fmla="*/ 623618 h 938142"/>
              <a:gd name="connsiteX5" fmla="*/ 1006897 w 6343853"/>
              <a:gd name="connsiteY5" fmla="*/ 342276 h 938142"/>
              <a:gd name="connsiteX6" fmla="*/ 6343853 w 6343853"/>
              <a:gd name="connsiteY6" fmla="*/ 376568 h 938142"/>
              <a:gd name="connsiteX0" fmla="*/ 6338349 w 6343853"/>
              <a:gd name="connsiteY0" fmla="*/ 78855 h 938141"/>
              <a:gd name="connsiteX1" fmla="*/ 16349 w 6343853"/>
              <a:gd name="connsiteY1" fmla="*/ 78855 h 938141"/>
              <a:gd name="connsiteX2" fmla="*/ 16349 w 6343853"/>
              <a:gd name="connsiteY2" fmla="*/ 642380 h 938141"/>
              <a:gd name="connsiteX3" fmla="*/ 21681 w 6343853"/>
              <a:gd name="connsiteY3" fmla="*/ 641682 h 938141"/>
              <a:gd name="connsiteX4" fmla="*/ 1005178 w 6343853"/>
              <a:gd name="connsiteY4" fmla="*/ 623618 h 938141"/>
              <a:gd name="connsiteX5" fmla="*/ 1006897 w 6343853"/>
              <a:gd name="connsiteY5" fmla="*/ 342275 h 938141"/>
              <a:gd name="connsiteX6" fmla="*/ 6343853 w 6343853"/>
              <a:gd name="connsiteY6" fmla="*/ 376567 h 938141"/>
              <a:gd name="connsiteX0" fmla="*/ 6342737 w 6348241"/>
              <a:gd name="connsiteY0" fmla="*/ 78855 h 938141"/>
              <a:gd name="connsiteX1" fmla="*/ 20737 w 6348241"/>
              <a:gd name="connsiteY1" fmla="*/ 78855 h 938141"/>
              <a:gd name="connsiteX2" fmla="*/ 20737 w 6348241"/>
              <a:gd name="connsiteY2" fmla="*/ 642380 h 938141"/>
              <a:gd name="connsiteX3" fmla="*/ 26069 w 6348241"/>
              <a:gd name="connsiteY3" fmla="*/ 641682 h 938141"/>
              <a:gd name="connsiteX4" fmla="*/ 1009566 w 6348241"/>
              <a:gd name="connsiteY4" fmla="*/ 623618 h 938141"/>
              <a:gd name="connsiteX5" fmla="*/ 1011285 w 6348241"/>
              <a:gd name="connsiteY5" fmla="*/ 342275 h 938141"/>
              <a:gd name="connsiteX6" fmla="*/ 6348241 w 6348241"/>
              <a:gd name="connsiteY6" fmla="*/ 376567 h 938141"/>
              <a:gd name="connsiteX0" fmla="*/ 6322000 w 6327504"/>
              <a:gd name="connsiteY0" fmla="*/ 78855 h 938141"/>
              <a:gd name="connsiteX1" fmla="*/ 0 w 6327504"/>
              <a:gd name="connsiteY1" fmla="*/ 78855 h 938141"/>
              <a:gd name="connsiteX2" fmla="*/ 0 w 6327504"/>
              <a:gd name="connsiteY2" fmla="*/ 642380 h 938141"/>
              <a:gd name="connsiteX3" fmla="*/ 5332 w 6327504"/>
              <a:gd name="connsiteY3" fmla="*/ 641682 h 938141"/>
              <a:gd name="connsiteX4" fmla="*/ 988829 w 6327504"/>
              <a:gd name="connsiteY4" fmla="*/ 623618 h 938141"/>
              <a:gd name="connsiteX5" fmla="*/ 990548 w 6327504"/>
              <a:gd name="connsiteY5" fmla="*/ 342275 h 938141"/>
              <a:gd name="connsiteX6" fmla="*/ 6327504 w 6327504"/>
              <a:gd name="connsiteY6" fmla="*/ 376567 h 938141"/>
              <a:gd name="connsiteX0" fmla="*/ 6322000 w 6327504"/>
              <a:gd name="connsiteY0" fmla="*/ 78855 h 938141"/>
              <a:gd name="connsiteX1" fmla="*/ 0 w 6327504"/>
              <a:gd name="connsiteY1" fmla="*/ 78855 h 938141"/>
              <a:gd name="connsiteX2" fmla="*/ 0 w 6327504"/>
              <a:gd name="connsiteY2" fmla="*/ 642380 h 938141"/>
              <a:gd name="connsiteX3" fmla="*/ 5332 w 6327504"/>
              <a:gd name="connsiteY3" fmla="*/ 641682 h 938141"/>
              <a:gd name="connsiteX4" fmla="*/ 988829 w 6327504"/>
              <a:gd name="connsiteY4" fmla="*/ 623618 h 938141"/>
              <a:gd name="connsiteX5" fmla="*/ 990548 w 6327504"/>
              <a:gd name="connsiteY5" fmla="*/ 342275 h 938141"/>
              <a:gd name="connsiteX6" fmla="*/ 6327504 w 6327504"/>
              <a:gd name="connsiteY6" fmla="*/ 376567 h 938141"/>
              <a:gd name="connsiteX0" fmla="*/ 6322000 w 6327504"/>
              <a:gd name="connsiteY0" fmla="*/ 78855 h 938141"/>
              <a:gd name="connsiteX1" fmla="*/ 0 w 6327504"/>
              <a:gd name="connsiteY1" fmla="*/ 78855 h 938141"/>
              <a:gd name="connsiteX2" fmla="*/ 0 w 6327504"/>
              <a:gd name="connsiteY2" fmla="*/ 642380 h 938141"/>
              <a:gd name="connsiteX3" fmla="*/ 5332 w 6327504"/>
              <a:gd name="connsiteY3" fmla="*/ 641682 h 938141"/>
              <a:gd name="connsiteX4" fmla="*/ 8181 w 6327504"/>
              <a:gd name="connsiteY4" fmla="*/ 630341 h 938141"/>
              <a:gd name="connsiteX5" fmla="*/ 988829 w 6327504"/>
              <a:gd name="connsiteY5" fmla="*/ 623618 h 938141"/>
              <a:gd name="connsiteX6" fmla="*/ 990548 w 6327504"/>
              <a:gd name="connsiteY6" fmla="*/ 342275 h 938141"/>
              <a:gd name="connsiteX7" fmla="*/ 6327504 w 6327504"/>
              <a:gd name="connsiteY7" fmla="*/ 376567 h 938141"/>
              <a:gd name="connsiteX0" fmla="*/ 6322000 w 6327504"/>
              <a:gd name="connsiteY0" fmla="*/ 78854 h 938140"/>
              <a:gd name="connsiteX1" fmla="*/ 0 w 6327504"/>
              <a:gd name="connsiteY1" fmla="*/ 78854 h 938140"/>
              <a:gd name="connsiteX2" fmla="*/ 0 w 6327504"/>
              <a:gd name="connsiteY2" fmla="*/ 642379 h 938140"/>
              <a:gd name="connsiteX3" fmla="*/ 5332 w 6327504"/>
              <a:gd name="connsiteY3" fmla="*/ 641681 h 938140"/>
              <a:gd name="connsiteX4" fmla="*/ 8181 w 6327504"/>
              <a:gd name="connsiteY4" fmla="*/ 630340 h 938140"/>
              <a:gd name="connsiteX5" fmla="*/ 988829 w 6327504"/>
              <a:gd name="connsiteY5" fmla="*/ 623618 h 938140"/>
              <a:gd name="connsiteX6" fmla="*/ 990548 w 6327504"/>
              <a:gd name="connsiteY6" fmla="*/ 342274 h 938140"/>
              <a:gd name="connsiteX7" fmla="*/ 6327504 w 6327504"/>
              <a:gd name="connsiteY7" fmla="*/ 376566 h 938140"/>
              <a:gd name="connsiteX0" fmla="*/ 6322000 w 6327504"/>
              <a:gd name="connsiteY0" fmla="*/ 78854 h 938140"/>
              <a:gd name="connsiteX1" fmla="*/ 0 w 6327504"/>
              <a:gd name="connsiteY1" fmla="*/ 78854 h 938140"/>
              <a:gd name="connsiteX2" fmla="*/ 0 w 6327504"/>
              <a:gd name="connsiteY2" fmla="*/ 642379 h 938140"/>
              <a:gd name="connsiteX3" fmla="*/ 5332 w 6327504"/>
              <a:gd name="connsiteY3" fmla="*/ 641681 h 938140"/>
              <a:gd name="connsiteX4" fmla="*/ 8181 w 6327504"/>
              <a:gd name="connsiteY4" fmla="*/ 630340 h 938140"/>
              <a:gd name="connsiteX5" fmla="*/ 988829 w 6327504"/>
              <a:gd name="connsiteY5" fmla="*/ 623618 h 938140"/>
              <a:gd name="connsiteX6" fmla="*/ 990548 w 6327504"/>
              <a:gd name="connsiteY6" fmla="*/ 342274 h 938140"/>
              <a:gd name="connsiteX7" fmla="*/ 6327504 w 6327504"/>
              <a:gd name="connsiteY7" fmla="*/ 376566 h 938140"/>
              <a:gd name="connsiteX0" fmla="*/ 6322000 w 6327504"/>
              <a:gd name="connsiteY0" fmla="*/ 78854 h 938140"/>
              <a:gd name="connsiteX1" fmla="*/ 0 w 6327504"/>
              <a:gd name="connsiteY1" fmla="*/ 78854 h 938140"/>
              <a:gd name="connsiteX2" fmla="*/ 0 w 6327504"/>
              <a:gd name="connsiteY2" fmla="*/ 642379 h 938140"/>
              <a:gd name="connsiteX3" fmla="*/ 5332 w 6327504"/>
              <a:gd name="connsiteY3" fmla="*/ 641681 h 938140"/>
              <a:gd name="connsiteX4" fmla="*/ 8181 w 6327504"/>
              <a:gd name="connsiteY4" fmla="*/ 630340 h 938140"/>
              <a:gd name="connsiteX5" fmla="*/ 988829 w 6327504"/>
              <a:gd name="connsiteY5" fmla="*/ 623618 h 938140"/>
              <a:gd name="connsiteX6" fmla="*/ 990548 w 6327504"/>
              <a:gd name="connsiteY6" fmla="*/ 342274 h 938140"/>
              <a:gd name="connsiteX7" fmla="*/ 6327504 w 6327504"/>
              <a:gd name="connsiteY7" fmla="*/ 376566 h 938140"/>
              <a:gd name="connsiteX0" fmla="*/ 6322000 w 6327504"/>
              <a:gd name="connsiteY0" fmla="*/ 78854 h 938140"/>
              <a:gd name="connsiteX1" fmla="*/ 0 w 6327504"/>
              <a:gd name="connsiteY1" fmla="*/ 78854 h 938140"/>
              <a:gd name="connsiteX2" fmla="*/ 0 w 6327504"/>
              <a:gd name="connsiteY2" fmla="*/ 642379 h 938140"/>
              <a:gd name="connsiteX3" fmla="*/ 5332 w 6327504"/>
              <a:gd name="connsiteY3" fmla="*/ 641681 h 938140"/>
              <a:gd name="connsiteX4" fmla="*/ 8181 w 6327504"/>
              <a:gd name="connsiteY4" fmla="*/ 630340 h 938140"/>
              <a:gd name="connsiteX5" fmla="*/ 988829 w 6327504"/>
              <a:gd name="connsiteY5" fmla="*/ 623618 h 938140"/>
              <a:gd name="connsiteX6" fmla="*/ 990548 w 6327504"/>
              <a:gd name="connsiteY6" fmla="*/ 342274 h 938140"/>
              <a:gd name="connsiteX7" fmla="*/ 6327504 w 6327504"/>
              <a:gd name="connsiteY7" fmla="*/ 376566 h 93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7504" h="938140">
                <a:moveTo>
                  <a:pt x="6322000" y="78854"/>
                </a:moveTo>
                <a:lnTo>
                  <a:pt x="0" y="78854"/>
                </a:lnTo>
                <a:lnTo>
                  <a:pt x="0" y="642379"/>
                </a:lnTo>
                <a:cubicBezTo>
                  <a:pt x="1777" y="642146"/>
                  <a:pt x="5592" y="188968"/>
                  <a:pt x="5332" y="641681"/>
                </a:cubicBezTo>
                <a:lnTo>
                  <a:pt x="8181" y="630340"/>
                </a:lnTo>
                <a:lnTo>
                  <a:pt x="988829" y="623618"/>
                </a:lnTo>
                <a:cubicBezTo>
                  <a:pt x="989717" y="0"/>
                  <a:pt x="995104" y="938140"/>
                  <a:pt x="990548" y="342274"/>
                </a:cubicBezTo>
                <a:cubicBezTo>
                  <a:pt x="1949711" y="326312"/>
                  <a:pt x="5476703" y="370851"/>
                  <a:pt x="6327504" y="376566"/>
                </a:cubicBezTo>
              </a:path>
            </a:pathLst>
          </a:cu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202267" y="3267488"/>
            <a:ext cx="6368901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number of contributors under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25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may be different.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9856" y="-1699779"/>
            <a:ext cx="4754881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Differing #’s?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60445" y="2472569"/>
            <a:ext cx="164886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H</a:t>
            </a:r>
            <a:r>
              <a:rPr lang="en-US" sz="3600" baseline="-25000" dirty="0" smtClean="0"/>
              <a:t>p</a:t>
            </a:r>
            <a:r>
              <a:rPr lang="en-US" sz="2400" dirty="0" smtClean="0"/>
              <a:t> = suspect</a:t>
            </a:r>
            <a:endParaRPr lang="en-US" sz="2400" dirty="0"/>
          </a:p>
        </p:txBody>
      </p:sp>
      <p:pic>
        <p:nvPicPr>
          <p:cNvPr id="16" name="Picture 15" descr="Space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" y="1631665"/>
            <a:ext cx="1263304" cy="1686575"/>
          </a:xfrm>
          <a:prstGeom prst="rect">
            <a:avLst/>
          </a:prstGeom>
        </p:spPr>
      </p:pic>
      <p:pic>
        <p:nvPicPr>
          <p:cNvPr id="17" name="Picture 16" descr="two-criminals-26186630.jpg"/>
          <p:cNvPicPr>
            <a:picLocks noChangeAspect="1"/>
          </p:cNvPicPr>
          <p:nvPr/>
        </p:nvPicPr>
        <p:blipFill>
          <a:blip r:embed="rId4" cstate="print"/>
          <a:srcRect b="8465"/>
          <a:stretch>
            <a:fillRect/>
          </a:stretch>
        </p:blipFill>
        <p:spPr>
          <a:xfrm>
            <a:off x="5384154" y="2542309"/>
            <a:ext cx="2929703" cy="197826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12778" y="4582187"/>
            <a:ext cx="201168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i="1" dirty="0" err="1" smtClean="0"/>
              <a:t>H</a:t>
            </a:r>
            <a:r>
              <a:rPr lang="en-US" sz="3600" baseline="-25000" dirty="0" err="1" smtClean="0"/>
              <a:t>d</a:t>
            </a:r>
            <a:r>
              <a:rPr lang="en-US" sz="2400" dirty="0" smtClean="0"/>
              <a:t> = 2 unknowns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698500" y="253356"/>
            <a:ext cx="7615767" cy="120032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number of contributors under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may be different.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56364" y="1612799"/>
            <a:ext cx="4218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Allow defense to choose its defense </a:t>
            </a:r>
            <a:r>
              <a:rPr lang="en-US" sz="2400" dirty="0" err="1" smtClean="0"/>
              <a:t>H</a:t>
            </a:r>
            <a:r>
              <a:rPr lang="en-US" sz="2400" baseline="-25000" dirty="0" err="1" smtClean="0"/>
              <a:t>d</a:t>
            </a:r>
            <a:r>
              <a:rPr lang="en-US" sz="2400" dirty="0" smtClean="0"/>
              <a:t> in its self-interest. 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698500" y="3417354"/>
            <a:ext cx="4218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Allow prosecution to choose H</a:t>
            </a:r>
            <a:r>
              <a:rPr lang="en-US" sz="2400" baseline="-25000" dirty="0" smtClean="0"/>
              <a:t>p</a:t>
            </a:r>
            <a:r>
              <a:rPr lang="en-US" sz="2400" dirty="0" smtClean="0"/>
              <a:t> in its self-interest.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ame no contributors Presciuttini Egeland_Page_1.jpg"/>
          <p:cNvPicPr>
            <a:picLocks noChangeAspect="1"/>
          </p:cNvPicPr>
          <p:nvPr/>
        </p:nvPicPr>
        <p:blipFill>
          <a:blip r:embed="rId3"/>
          <a:srcRect l="5019" t="21888" r="58867" b="75173"/>
          <a:stretch>
            <a:fillRect/>
          </a:stretch>
        </p:blipFill>
        <p:spPr>
          <a:xfrm>
            <a:off x="0" y="795265"/>
            <a:ext cx="8006658" cy="8687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9560"/>
            <a:ext cx="8462355" cy="1143000"/>
          </a:xfrm>
          <a:noFill/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Differing #’s? – recent letters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68463" y="1257814"/>
            <a:ext cx="485742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</a:rPr>
              <a:t>Presciuttini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&amp;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</a:rPr>
              <a:t>Egeland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Dec 2016 ..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114" y="1648149"/>
            <a:ext cx="8545286" cy="381642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288925" indent="-288925">
              <a:buFont typeface="Arial" pitchFamily="34" charset="0"/>
              <a:buChar char="•"/>
            </a:pPr>
            <a:r>
              <a:rPr lang="en-US" sz="2200" b="1" i="1" dirty="0" smtClean="0"/>
              <a:t>A</a:t>
            </a:r>
            <a:r>
              <a:rPr lang="en-US" sz="2200" b="1" i="1" dirty="0" smtClean="0"/>
              <a:t>ssert </a:t>
            </a:r>
            <a:r>
              <a:rPr lang="en-US" sz="2200" b="1" dirty="0" smtClean="0"/>
              <a:t>(reasonably) </a:t>
            </a:r>
            <a:r>
              <a:rPr lang="en-US" sz="2200" dirty="0" smtClean="0"/>
              <a:t>that Hp &amp; </a:t>
            </a:r>
            <a:r>
              <a:rPr lang="en-US" sz="2200" dirty="0" err="1" smtClean="0"/>
              <a:t>Hd</a:t>
            </a:r>
            <a:r>
              <a:rPr lang="en-US" sz="2200" dirty="0" smtClean="0"/>
              <a:t> should both incorporate the available information.</a:t>
            </a:r>
          </a:p>
          <a:p>
            <a:pPr marL="288925" indent="-288925">
              <a:buFont typeface="Arial" pitchFamily="34" charset="0"/>
              <a:buChar char="•"/>
            </a:pPr>
            <a:r>
              <a:rPr lang="en-US" sz="2200" b="1" i="1" dirty="0" smtClean="0"/>
              <a:t>A</a:t>
            </a:r>
            <a:r>
              <a:rPr lang="en-US" sz="2200" b="1" i="1" dirty="0" smtClean="0"/>
              <a:t>ssume </a:t>
            </a:r>
            <a:r>
              <a:rPr lang="en-US" sz="2200" b="1" dirty="0" smtClean="0"/>
              <a:t>(unreasonably) </a:t>
            </a:r>
            <a:r>
              <a:rPr lang="en-US" sz="2200" dirty="0" smtClean="0"/>
              <a:t>“# of contributors” is “available information.”</a:t>
            </a:r>
          </a:p>
          <a:p>
            <a:pPr marL="288925" indent="-288925">
              <a:buFont typeface="Arial" pitchFamily="34" charset="0"/>
              <a:buChar char="•"/>
            </a:pPr>
            <a:r>
              <a:rPr lang="en-US" sz="2200" b="1" i="1" dirty="0" smtClean="0"/>
              <a:t>Conclude</a:t>
            </a:r>
            <a:r>
              <a:rPr lang="en-US" sz="2200" b="1" dirty="0" smtClean="0"/>
              <a:t> (circularly) </a:t>
            </a:r>
            <a:r>
              <a:rPr lang="en-US" sz="2200" dirty="0" smtClean="0"/>
              <a:t>that # must be same for Hp &amp; Hd.</a:t>
            </a:r>
          </a:p>
          <a:p>
            <a:pPr marL="288925" indent="-288925">
              <a:buFont typeface="Arial" pitchFamily="34" charset="0"/>
              <a:buChar char="•"/>
            </a:pPr>
            <a:endParaRPr lang="en-US" sz="2200" dirty="0" smtClean="0"/>
          </a:p>
          <a:p>
            <a:pPr marL="288925" indent="-288925"/>
            <a:r>
              <a:rPr lang="en-US" sz="2200" b="1" dirty="0" smtClean="0"/>
              <a:t>They further</a:t>
            </a:r>
            <a:r>
              <a:rPr lang="en-US" sz="2200" b="1" dirty="0" smtClean="0"/>
              <a:t> conclude:</a:t>
            </a:r>
            <a:r>
              <a:rPr lang="en-US" sz="2200" dirty="0" smtClean="0"/>
              <a:t> </a:t>
            </a:r>
            <a:r>
              <a:rPr lang="en-US" sz="2200" dirty="0" smtClean="0"/>
              <a:t>The question that should be answered is </a:t>
            </a:r>
            <a:endParaRPr lang="en-US" sz="2200" dirty="0" smtClean="0"/>
          </a:p>
          <a:p>
            <a:pPr marL="288925" indent="-288925"/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not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whether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the model of the prosecutor fits the data better than the defense model; </a:t>
            </a:r>
            <a:endParaRPr lang="en-US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8925" indent="-288925"/>
            <a:r>
              <a:rPr lang="en-US" sz="2200" dirty="0" smtClean="0"/>
              <a:t>the </a:t>
            </a:r>
            <a:r>
              <a:rPr lang="en-US" sz="2200" dirty="0" smtClean="0"/>
              <a:t>question is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if a person of interest fits the data better than a random person, </a:t>
            </a:r>
            <a:r>
              <a:rPr lang="en-US" sz="2200" i="1" dirty="0" smtClean="0">
                <a:solidFill>
                  <a:schemeClr val="accent1">
                    <a:lumMod val="75000"/>
                  </a:schemeClr>
                </a:solidFill>
              </a:rPr>
              <a:t>all other circumstances being equal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23" name="Picture 22" descr="Same no contributors Presciuttini Egeland_Page_1.jpg"/>
          <p:cNvPicPr>
            <a:picLocks noChangeAspect="1"/>
          </p:cNvPicPr>
          <p:nvPr/>
        </p:nvPicPr>
        <p:blipFill>
          <a:blip r:embed="rId3"/>
          <a:srcRect l="83773" t="6061" r="4454" b="83787"/>
          <a:stretch>
            <a:fillRect/>
          </a:stretch>
        </p:blipFill>
        <p:spPr>
          <a:xfrm>
            <a:off x="8073190" y="0"/>
            <a:ext cx="1070810" cy="1231148"/>
          </a:xfrm>
          <a:prstGeom prst="rect">
            <a:avLst/>
          </a:prstGeom>
        </p:spPr>
      </p:pic>
      <p:pic>
        <p:nvPicPr>
          <p:cNvPr id="25" name="Picture 24" descr="Fairness in evaluating DNA mixtures FSIGEN.jpg"/>
          <p:cNvPicPr>
            <a:picLocks noChangeAspect="1"/>
          </p:cNvPicPr>
          <p:nvPr/>
        </p:nvPicPr>
        <p:blipFill>
          <a:blip r:embed="rId4"/>
          <a:srcRect l="5057" t="22083" r="69097" b="76586"/>
          <a:stretch>
            <a:fillRect/>
          </a:stretch>
        </p:blipFill>
        <p:spPr>
          <a:xfrm>
            <a:off x="2899758" y="5993331"/>
            <a:ext cx="5826034" cy="4000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4773" y="5552505"/>
            <a:ext cx="407194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Brenner Jan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2017 response: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 bldLvl="2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3413"/>
            <a:ext cx="9144000" cy="613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-21495" y="633412"/>
            <a:ext cx="3714020" cy="1462087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3600" dirty="0" smtClean="0">
                <a:solidFill>
                  <a:srgbClr val="002060"/>
                </a:solidFill>
              </a:rPr>
              <a:t># contributors – what’s your guess?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081819" y="2060171"/>
            <a:ext cx="3225338" cy="1612669"/>
          </a:xfrm>
          <a:prstGeom prst="ellipse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770558" y="2785803"/>
            <a:ext cx="136608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233363" indent="-233363"/>
            <a:r>
              <a:rPr lang="en-US" sz="2400" dirty="0" smtClean="0"/>
              <a:t>Maybe 3</a:t>
            </a:r>
            <a:endParaRPr lang="en-US" sz="2400" dirty="0"/>
          </a:p>
        </p:txBody>
      </p:sp>
      <p:sp>
        <p:nvSpPr>
          <p:cNvPr id="12" name="Title 8"/>
          <p:cNvSpPr txBox="1">
            <a:spLocks/>
          </p:cNvSpPr>
          <p:nvPr/>
        </p:nvSpPr>
        <p:spPr bwMode="auto">
          <a:xfrm>
            <a:off x="0" y="0"/>
            <a:ext cx="3692525" cy="9525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Mixture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Solution™’s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guess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xit" presetSubtype="2" accel="5000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uiExpand="1" bldLvl="2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Visual K1K2 bar.5 1hi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875058" cy="685800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39213" y="0"/>
            <a:ext cx="8804788" cy="63341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S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defense</a:t>
            </a:r>
            <a:r>
              <a:rPr lang="en-US" sz="4000" dirty="0" smtClean="0">
                <a:solidFill>
                  <a:srgbClr val="002060"/>
                </a:solidFill>
              </a:rPr>
              <a:t> claims K1,K2 in mixture, not S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33413"/>
            <a:ext cx="371683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34950" indent="-234950"/>
            <a:r>
              <a:rPr lang="en-US" sz="3200" dirty="0" smtClean="0">
                <a:solidFill>
                  <a:srgbClr val="FF0000"/>
                </a:solidFill>
              </a:rPr>
              <a:t>3 contributors </a:t>
            </a:r>
            <a:r>
              <a:rPr lang="en-US" sz="2400" dirty="0" smtClean="0"/>
              <a:t>is right</a:t>
            </a:r>
            <a:endParaRPr lang="en-US" sz="2400" dirty="0"/>
          </a:p>
        </p:txBody>
      </p:sp>
      <p:grpSp>
        <p:nvGrpSpPr>
          <p:cNvPr id="16" name="Group 15"/>
          <p:cNvGrpSpPr/>
          <p:nvPr/>
        </p:nvGrpSpPr>
        <p:grpSpPr>
          <a:xfrm flipH="1">
            <a:off x="6285818" y="1073416"/>
            <a:ext cx="422032" cy="806009"/>
            <a:chOff x="6421224" y="5115519"/>
            <a:chExt cx="319651" cy="802494"/>
          </a:xfrm>
        </p:grpSpPr>
        <p:sp>
          <p:nvSpPr>
            <p:cNvPr id="13" name="Freeform 12"/>
            <p:cNvSpPr/>
            <p:nvPr/>
          </p:nvSpPr>
          <p:spPr>
            <a:xfrm>
              <a:off x="6618942" y="5121179"/>
              <a:ext cx="121933" cy="796834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49003 w 121933"/>
                <a:gd name="connsiteY0" fmla="*/ 0 h 796834"/>
                <a:gd name="connsiteX1" fmla="*/ 46698 w 121933"/>
                <a:gd name="connsiteY1" fmla="*/ 796834 h 796834"/>
                <a:gd name="connsiteX2" fmla="*/ 46698 w 121933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33" h="796834">
                  <a:moveTo>
                    <a:pt x="49003" y="0"/>
                  </a:moveTo>
                  <a:cubicBezTo>
                    <a:pt x="0" y="445493"/>
                    <a:pt x="121933" y="482505"/>
                    <a:pt x="46698" y="796834"/>
                  </a:cubicBezTo>
                  <a:lnTo>
                    <a:pt x="46698" y="796834"/>
                  </a:lnTo>
                </a:path>
              </a:pathLst>
            </a:cu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6421224" y="5115519"/>
              <a:ext cx="248194" cy="796834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4" h="796834">
                  <a:moveTo>
                    <a:pt x="248194" y="0"/>
                  </a:moveTo>
                  <a:cubicBezTo>
                    <a:pt x="199191" y="445493"/>
                    <a:pt x="75235" y="482505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4191186" y="2602412"/>
            <a:ext cx="393059" cy="802494"/>
            <a:chOff x="6421224" y="5115519"/>
            <a:chExt cx="319651" cy="802494"/>
          </a:xfrm>
        </p:grpSpPr>
        <p:sp>
          <p:nvSpPr>
            <p:cNvPr id="18" name="Freeform 17"/>
            <p:cNvSpPr/>
            <p:nvPr/>
          </p:nvSpPr>
          <p:spPr>
            <a:xfrm>
              <a:off x="6618942" y="5121179"/>
              <a:ext cx="121933" cy="796834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49003 w 121933"/>
                <a:gd name="connsiteY0" fmla="*/ 0 h 796834"/>
                <a:gd name="connsiteX1" fmla="*/ 46698 w 121933"/>
                <a:gd name="connsiteY1" fmla="*/ 796834 h 796834"/>
                <a:gd name="connsiteX2" fmla="*/ 46698 w 121933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33" h="796834">
                  <a:moveTo>
                    <a:pt x="49003" y="0"/>
                  </a:moveTo>
                  <a:cubicBezTo>
                    <a:pt x="0" y="445493"/>
                    <a:pt x="121933" y="482505"/>
                    <a:pt x="46698" y="796834"/>
                  </a:cubicBezTo>
                  <a:lnTo>
                    <a:pt x="46698" y="796834"/>
                  </a:lnTo>
                </a:path>
              </a:pathLst>
            </a:cu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6421224" y="5115519"/>
              <a:ext cx="248194" cy="796834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4" h="796834">
                  <a:moveTo>
                    <a:pt x="248194" y="0"/>
                  </a:moveTo>
                  <a:cubicBezTo>
                    <a:pt x="199191" y="445493"/>
                    <a:pt x="75235" y="482505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Freeform 21"/>
          <p:cNvSpPr/>
          <p:nvPr/>
        </p:nvSpPr>
        <p:spPr>
          <a:xfrm flipH="1">
            <a:off x="3857389" y="3950054"/>
            <a:ext cx="411993" cy="980492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327631 w 327631"/>
              <a:gd name="connsiteY0" fmla="*/ 0 h 837199"/>
              <a:gd name="connsiteX1" fmla="*/ 79437 w 327631"/>
              <a:gd name="connsiteY1" fmla="*/ 796834 h 837199"/>
              <a:gd name="connsiteX2" fmla="*/ 0 w 327631"/>
              <a:gd name="connsiteY2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14048 w 314048"/>
              <a:gd name="connsiteY0" fmla="*/ 0 h 928529"/>
              <a:gd name="connsiteX1" fmla="*/ 0 w 314048"/>
              <a:gd name="connsiteY1" fmla="*/ 928529 h 92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048" h="928529">
                <a:moveTo>
                  <a:pt x="314048" y="0"/>
                </a:moveTo>
                <a:cubicBezTo>
                  <a:pt x="27136" y="200443"/>
                  <a:pt x="141525" y="386984"/>
                  <a:pt x="0" y="928529"/>
                </a:cubicBez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438758" y="2625912"/>
            <a:ext cx="1705241" cy="83099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contributor</a:t>
            </a:r>
            <a:endParaRPr lang="en-US" sz="24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7000405" y="2519900"/>
            <a:ext cx="342092" cy="806009"/>
            <a:chOff x="6421224" y="5115519"/>
            <a:chExt cx="319651" cy="802494"/>
          </a:xfrm>
        </p:grpSpPr>
        <p:sp>
          <p:nvSpPr>
            <p:cNvPr id="28" name="Freeform 27"/>
            <p:cNvSpPr/>
            <p:nvPr/>
          </p:nvSpPr>
          <p:spPr>
            <a:xfrm>
              <a:off x="6618942" y="5121179"/>
              <a:ext cx="121933" cy="796834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49003 w 121933"/>
                <a:gd name="connsiteY0" fmla="*/ 0 h 796834"/>
                <a:gd name="connsiteX1" fmla="*/ 46698 w 121933"/>
                <a:gd name="connsiteY1" fmla="*/ 796834 h 796834"/>
                <a:gd name="connsiteX2" fmla="*/ 46698 w 121933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33" h="796834">
                  <a:moveTo>
                    <a:pt x="49003" y="0"/>
                  </a:moveTo>
                  <a:cubicBezTo>
                    <a:pt x="0" y="445493"/>
                    <a:pt x="121933" y="482505"/>
                    <a:pt x="46698" y="796834"/>
                  </a:cubicBezTo>
                  <a:lnTo>
                    <a:pt x="46698" y="796834"/>
                  </a:lnTo>
                </a:path>
              </a:pathLst>
            </a:cu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6421224" y="5115519"/>
              <a:ext cx="248194" cy="796834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4" h="796834">
                  <a:moveTo>
                    <a:pt x="248194" y="0"/>
                  </a:moveTo>
                  <a:cubicBezTo>
                    <a:pt x="199191" y="445493"/>
                    <a:pt x="75235" y="482505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Freeform 29"/>
          <p:cNvSpPr/>
          <p:nvPr/>
        </p:nvSpPr>
        <p:spPr>
          <a:xfrm flipH="1">
            <a:off x="2271369" y="3915566"/>
            <a:ext cx="411993" cy="980492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327631 w 327631"/>
              <a:gd name="connsiteY0" fmla="*/ 0 h 837199"/>
              <a:gd name="connsiteX1" fmla="*/ 79437 w 327631"/>
              <a:gd name="connsiteY1" fmla="*/ 796834 h 837199"/>
              <a:gd name="connsiteX2" fmla="*/ 0 w 327631"/>
              <a:gd name="connsiteY2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14048 w 314048"/>
              <a:gd name="connsiteY0" fmla="*/ 0 h 928529"/>
              <a:gd name="connsiteX1" fmla="*/ 0 w 314048"/>
              <a:gd name="connsiteY1" fmla="*/ 928529 h 92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048" h="928529">
                <a:moveTo>
                  <a:pt x="314048" y="0"/>
                </a:moveTo>
                <a:cubicBezTo>
                  <a:pt x="27136" y="200443"/>
                  <a:pt x="141525" y="386984"/>
                  <a:pt x="0" y="928529"/>
                </a:cubicBez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6526530" y="3920689"/>
            <a:ext cx="72135" cy="980492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327631 w 327631"/>
              <a:gd name="connsiteY0" fmla="*/ 0 h 837199"/>
              <a:gd name="connsiteX1" fmla="*/ 79437 w 327631"/>
              <a:gd name="connsiteY1" fmla="*/ 796834 h 837199"/>
              <a:gd name="connsiteX2" fmla="*/ 0 w 327631"/>
              <a:gd name="connsiteY2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14048 w 314048"/>
              <a:gd name="connsiteY0" fmla="*/ 0 h 928529"/>
              <a:gd name="connsiteX1" fmla="*/ 0 w 314048"/>
              <a:gd name="connsiteY1" fmla="*/ 928529 h 92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048" h="928529">
                <a:moveTo>
                  <a:pt x="314048" y="0"/>
                </a:moveTo>
                <a:cubicBezTo>
                  <a:pt x="27136" y="200443"/>
                  <a:pt x="141525" y="386984"/>
                  <a:pt x="0" y="928529"/>
                </a:cubicBez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 flipH="1">
            <a:off x="7092613" y="3810880"/>
            <a:ext cx="411993" cy="980492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327631 w 327631"/>
              <a:gd name="connsiteY0" fmla="*/ 0 h 837199"/>
              <a:gd name="connsiteX1" fmla="*/ 79437 w 327631"/>
              <a:gd name="connsiteY1" fmla="*/ 796834 h 837199"/>
              <a:gd name="connsiteX2" fmla="*/ 0 w 327631"/>
              <a:gd name="connsiteY2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7631 w 327631"/>
              <a:gd name="connsiteY0" fmla="*/ 0 h 837199"/>
              <a:gd name="connsiteX1" fmla="*/ 0 w 327631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24938 w 324938"/>
              <a:gd name="connsiteY0" fmla="*/ 0 h 837199"/>
              <a:gd name="connsiteX1" fmla="*/ 0 w 324938"/>
              <a:gd name="connsiteY1" fmla="*/ 837199 h 837199"/>
              <a:gd name="connsiteX0" fmla="*/ 314048 w 314048"/>
              <a:gd name="connsiteY0" fmla="*/ 0 h 928529"/>
              <a:gd name="connsiteX1" fmla="*/ 0 w 314048"/>
              <a:gd name="connsiteY1" fmla="*/ 928529 h 92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048" h="928529">
                <a:moveTo>
                  <a:pt x="314048" y="0"/>
                </a:moveTo>
                <a:cubicBezTo>
                  <a:pt x="27136" y="200443"/>
                  <a:pt x="141525" y="386984"/>
                  <a:pt x="0" y="928529"/>
                </a:cubicBez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5408323" y="2235653"/>
            <a:ext cx="1217614" cy="989452"/>
            <a:chOff x="5572123" y="2252630"/>
            <a:chExt cx="1217614" cy="989452"/>
          </a:xfrm>
        </p:grpSpPr>
        <p:sp>
          <p:nvSpPr>
            <p:cNvPr id="36" name="TextBox 35"/>
            <p:cNvSpPr txBox="1"/>
            <p:nvPr/>
          </p:nvSpPr>
          <p:spPr>
            <a:xfrm>
              <a:off x="5572123" y="2252630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6666FF"/>
                  </a:solidFill>
                </a:rPr>
                <a:t>K2</a:t>
              </a:r>
              <a:r>
                <a:rPr lang="en-US" dirty="0" smtClean="0"/>
                <a:t>  K1</a:t>
              </a:r>
              <a:endParaRPr lang="en-US" dirty="0"/>
            </a:p>
          </p:txBody>
        </p:sp>
        <p:sp>
          <p:nvSpPr>
            <p:cNvPr id="37" name="Freeform 36"/>
            <p:cNvSpPr/>
            <p:nvPr/>
          </p:nvSpPr>
          <p:spPr>
            <a:xfrm flipH="1">
              <a:off x="6217103" y="2536554"/>
              <a:ext cx="282569" cy="293961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4" h="796834">
                  <a:moveTo>
                    <a:pt x="248194" y="0"/>
                  </a:moveTo>
                  <a:cubicBezTo>
                    <a:pt x="199191" y="445493"/>
                    <a:pt x="75235" y="482505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 flipH="1">
              <a:off x="5641552" y="2550842"/>
              <a:ext cx="276775" cy="549545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333372"/>
                <a:gd name="connsiteY0" fmla="*/ 0 h 796834"/>
                <a:gd name="connsiteX1" fmla="*/ 0 w 333372"/>
                <a:gd name="connsiteY1" fmla="*/ 796834 h 796834"/>
                <a:gd name="connsiteX2" fmla="*/ 0 w 333372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72" h="796834">
                  <a:moveTo>
                    <a:pt x="248194" y="0"/>
                  </a:moveTo>
                  <a:cubicBezTo>
                    <a:pt x="199191" y="445493"/>
                    <a:pt x="333372" y="399270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rgbClr val="6666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 flipH="1">
              <a:off x="5717040" y="2560366"/>
              <a:ext cx="535978" cy="427715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4" h="796834">
                  <a:moveTo>
                    <a:pt x="248194" y="0"/>
                  </a:moveTo>
                  <a:cubicBezTo>
                    <a:pt x="199191" y="445493"/>
                    <a:pt x="100414" y="154850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rgbClr val="6666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flipH="1">
              <a:off x="6217102" y="2550842"/>
              <a:ext cx="572635" cy="691240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53995 w 253995"/>
                <a:gd name="connsiteY0" fmla="*/ 0 h 796834"/>
                <a:gd name="connsiteX1" fmla="*/ 5801 w 253995"/>
                <a:gd name="connsiteY1" fmla="*/ 796834 h 796834"/>
                <a:gd name="connsiteX2" fmla="*/ 0 w 253995"/>
                <a:gd name="connsiteY2" fmla="*/ 796834 h 796834"/>
                <a:gd name="connsiteX0" fmla="*/ 253995 w 253995"/>
                <a:gd name="connsiteY0" fmla="*/ 0 h 796834"/>
                <a:gd name="connsiteX1" fmla="*/ 188528 w 253995"/>
                <a:gd name="connsiteY1" fmla="*/ 451773 h 796834"/>
                <a:gd name="connsiteX2" fmla="*/ 5801 w 253995"/>
                <a:gd name="connsiteY2" fmla="*/ 796834 h 796834"/>
                <a:gd name="connsiteX3" fmla="*/ 0 w 253995"/>
                <a:gd name="connsiteY3" fmla="*/ 796834 h 796834"/>
                <a:gd name="connsiteX0" fmla="*/ 253995 w 253995"/>
                <a:gd name="connsiteY0" fmla="*/ 0 h 796834"/>
                <a:gd name="connsiteX1" fmla="*/ 188528 w 253995"/>
                <a:gd name="connsiteY1" fmla="*/ 451773 h 796834"/>
                <a:gd name="connsiteX2" fmla="*/ 5801 w 253995"/>
                <a:gd name="connsiteY2" fmla="*/ 796834 h 796834"/>
                <a:gd name="connsiteX3" fmla="*/ 0 w 253995"/>
                <a:gd name="connsiteY3" fmla="*/ 796834 h 796834"/>
                <a:gd name="connsiteX0" fmla="*/ 253995 w 253995"/>
                <a:gd name="connsiteY0" fmla="*/ 0 h 796834"/>
                <a:gd name="connsiteX1" fmla="*/ 5801 w 253995"/>
                <a:gd name="connsiteY1" fmla="*/ 796834 h 796834"/>
                <a:gd name="connsiteX2" fmla="*/ 0 w 253995"/>
                <a:gd name="connsiteY2" fmla="*/ 796834 h 796834"/>
                <a:gd name="connsiteX0" fmla="*/ 253995 w 253995"/>
                <a:gd name="connsiteY0" fmla="*/ 0 h 796834"/>
                <a:gd name="connsiteX1" fmla="*/ 209965 w 253995"/>
                <a:gd name="connsiteY1" fmla="*/ 462843 h 796834"/>
                <a:gd name="connsiteX2" fmla="*/ 5801 w 253995"/>
                <a:gd name="connsiteY2" fmla="*/ 796834 h 796834"/>
                <a:gd name="connsiteX3" fmla="*/ 0 w 253995"/>
                <a:gd name="connsiteY3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995" h="796834">
                  <a:moveTo>
                    <a:pt x="253995" y="0"/>
                  </a:moveTo>
                  <a:cubicBezTo>
                    <a:pt x="235349" y="60748"/>
                    <a:pt x="251331" y="330037"/>
                    <a:pt x="209965" y="462843"/>
                  </a:cubicBezTo>
                  <a:cubicBezTo>
                    <a:pt x="168599" y="595649"/>
                    <a:pt x="29488" y="724777"/>
                    <a:pt x="5801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 animBg="1"/>
      <p:bldP spid="21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K1K2S bar.5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875058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sp>
        <p:nvSpPr>
          <p:cNvPr id="4" name="Title 8"/>
          <p:cNvSpPr txBox="1">
            <a:spLocks/>
          </p:cNvSpPr>
          <p:nvPr/>
        </p:nvSpPr>
        <p:spPr>
          <a:xfrm>
            <a:off x="698500" y="0"/>
            <a:ext cx="8445501" cy="6334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Prosecuting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claim K1,K2,S in mixture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Freeform 4"/>
          <p:cNvSpPr/>
          <p:nvPr/>
        </p:nvSpPr>
        <p:spPr>
          <a:xfrm flipH="1">
            <a:off x="6167379" y="1046166"/>
            <a:ext cx="206058" cy="796834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194" h="796834">
                <a:moveTo>
                  <a:pt x="248194" y="0"/>
                </a:moveTo>
                <a:cubicBezTo>
                  <a:pt x="199191" y="445493"/>
                  <a:pt x="75235" y="482505"/>
                  <a:pt x="0" y="796834"/>
                </a:cubicBezTo>
                <a:lnTo>
                  <a:pt x="0" y="796834"/>
                </a:ln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798756" y="2512455"/>
            <a:ext cx="397003" cy="796834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194" h="796834">
                <a:moveTo>
                  <a:pt x="248194" y="0"/>
                </a:moveTo>
                <a:cubicBezTo>
                  <a:pt x="199191" y="445493"/>
                  <a:pt x="75235" y="482505"/>
                  <a:pt x="0" y="796834"/>
                </a:cubicBezTo>
                <a:lnTo>
                  <a:pt x="0" y="796834"/>
                </a:lnTo>
              </a:path>
            </a:pathLst>
          </a:custGeom>
          <a:ln w="508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7522" y="604221"/>
            <a:ext cx="3605213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max likelihood proportions</a:t>
            </a:r>
            <a:endParaRPr lang="en-US" sz="2000" dirty="0"/>
          </a:p>
        </p:txBody>
      </p:sp>
      <p:sp>
        <p:nvSpPr>
          <p:cNvPr id="13" name="TextBox 12"/>
          <p:cNvSpPr txBox="1">
            <a:spLocks noChangeAspect="1"/>
          </p:cNvSpPr>
          <p:nvPr/>
        </p:nvSpPr>
        <p:spPr>
          <a:xfrm>
            <a:off x="7220498" y="5401211"/>
            <a:ext cx="1907176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Definitely need </a:t>
            </a:r>
            <a:r>
              <a:rPr lang="en-US" sz="2800" dirty="0" smtClean="0">
                <a:solidFill>
                  <a:srgbClr val="FF0000"/>
                </a:solidFill>
              </a:rPr>
              <a:t>4</a:t>
            </a:r>
            <a:r>
              <a:rPr lang="en-US" sz="2800" baseline="30000" dirty="0" smtClean="0">
                <a:solidFill>
                  <a:srgbClr val="FF0000"/>
                </a:solidFill>
              </a:rPr>
              <a:t>th</a:t>
            </a:r>
            <a:r>
              <a:rPr lang="en-US" sz="2800" dirty="0" smtClean="0">
                <a:solidFill>
                  <a:srgbClr val="FF0000"/>
                </a:solidFill>
              </a:rPr>
              <a:t> contributor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 flipH="1">
            <a:off x="4201886" y="4088744"/>
            <a:ext cx="101145" cy="796834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194" h="796834">
                <a:moveTo>
                  <a:pt x="248194" y="0"/>
                </a:moveTo>
                <a:cubicBezTo>
                  <a:pt x="199191" y="445493"/>
                  <a:pt x="75235" y="482505"/>
                  <a:pt x="0" y="796834"/>
                </a:cubicBezTo>
                <a:lnTo>
                  <a:pt x="0" y="796834"/>
                </a:ln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33"/>
          <p:cNvGrpSpPr/>
          <p:nvPr/>
        </p:nvGrpSpPr>
        <p:grpSpPr>
          <a:xfrm>
            <a:off x="5668513" y="2185992"/>
            <a:ext cx="1113260" cy="867047"/>
            <a:chOff x="5613067" y="2300398"/>
            <a:chExt cx="1113260" cy="867047"/>
          </a:xfrm>
        </p:grpSpPr>
        <p:sp>
          <p:nvSpPr>
            <p:cNvPr id="24" name="TextBox 23"/>
            <p:cNvSpPr txBox="1"/>
            <p:nvPr/>
          </p:nvSpPr>
          <p:spPr>
            <a:xfrm>
              <a:off x="5613067" y="2300398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6666FF"/>
                  </a:solidFill>
                </a:rPr>
                <a:t>K2</a:t>
              </a:r>
              <a:r>
                <a:rPr lang="en-US" dirty="0" smtClean="0"/>
                <a:t>    K1</a:t>
              </a:r>
              <a:endParaRPr lang="en-US" dirty="0"/>
            </a:p>
          </p:txBody>
        </p:sp>
        <p:sp>
          <p:nvSpPr>
            <p:cNvPr id="28" name="Freeform 27"/>
            <p:cNvSpPr/>
            <p:nvPr/>
          </p:nvSpPr>
          <p:spPr>
            <a:xfrm flipH="1">
              <a:off x="6279095" y="2638914"/>
              <a:ext cx="206058" cy="230459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4" h="796834">
                  <a:moveTo>
                    <a:pt x="248194" y="0"/>
                  </a:moveTo>
                  <a:cubicBezTo>
                    <a:pt x="199191" y="445493"/>
                    <a:pt x="75235" y="482505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 flipH="1">
              <a:off x="5682494" y="2584961"/>
              <a:ext cx="199801" cy="549545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333372"/>
                <a:gd name="connsiteY0" fmla="*/ 0 h 796834"/>
                <a:gd name="connsiteX1" fmla="*/ 0 w 333372"/>
                <a:gd name="connsiteY1" fmla="*/ 796834 h 796834"/>
                <a:gd name="connsiteX2" fmla="*/ 0 w 333372"/>
                <a:gd name="connsiteY2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72" h="796834">
                  <a:moveTo>
                    <a:pt x="248194" y="0"/>
                  </a:moveTo>
                  <a:cubicBezTo>
                    <a:pt x="199191" y="445493"/>
                    <a:pt x="333372" y="399270"/>
                    <a:pt x="0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rgbClr val="6666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 flipH="1">
              <a:off x="5724380" y="2502765"/>
              <a:ext cx="503051" cy="464416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808788 h 1605622"/>
                <a:gd name="connsiteX1" fmla="*/ 0 w 248194"/>
                <a:gd name="connsiteY1" fmla="*/ 1605622 h 1605622"/>
                <a:gd name="connsiteX2" fmla="*/ 0 w 248194"/>
                <a:gd name="connsiteY2" fmla="*/ 1605622 h 1605622"/>
                <a:gd name="connsiteX0" fmla="*/ 248194 w 248194"/>
                <a:gd name="connsiteY0" fmla="*/ 808788 h 1605622"/>
                <a:gd name="connsiteX1" fmla="*/ 0 w 248194"/>
                <a:gd name="connsiteY1" fmla="*/ 1605622 h 1605622"/>
                <a:gd name="connsiteX2" fmla="*/ 0 w 248194"/>
                <a:gd name="connsiteY2" fmla="*/ 1605622 h 1605622"/>
                <a:gd name="connsiteX0" fmla="*/ 255409 w 255409"/>
                <a:gd name="connsiteY0" fmla="*/ 808788 h 1605622"/>
                <a:gd name="connsiteX1" fmla="*/ 0 w 255409"/>
                <a:gd name="connsiteY1" fmla="*/ 1605622 h 1605622"/>
                <a:gd name="connsiteX2" fmla="*/ 0 w 255409"/>
                <a:gd name="connsiteY2" fmla="*/ 1605622 h 1605622"/>
                <a:gd name="connsiteX0" fmla="*/ 212116 w 212116"/>
                <a:gd name="connsiteY0" fmla="*/ 808788 h 1605622"/>
                <a:gd name="connsiteX1" fmla="*/ 0 w 212116"/>
                <a:gd name="connsiteY1" fmla="*/ 1605622 h 1605622"/>
                <a:gd name="connsiteX2" fmla="*/ 0 w 212116"/>
                <a:gd name="connsiteY2" fmla="*/ 1605622 h 1605622"/>
                <a:gd name="connsiteX0" fmla="*/ 212116 w 212116"/>
                <a:gd name="connsiteY0" fmla="*/ 202053 h 998887"/>
                <a:gd name="connsiteX1" fmla="*/ 0 w 212116"/>
                <a:gd name="connsiteY1" fmla="*/ 998887 h 998887"/>
                <a:gd name="connsiteX2" fmla="*/ 0 w 212116"/>
                <a:gd name="connsiteY2" fmla="*/ 998887 h 99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2116" h="998887">
                  <a:moveTo>
                    <a:pt x="212116" y="202053"/>
                  </a:moveTo>
                  <a:cubicBezTo>
                    <a:pt x="163113" y="647546"/>
                    <a:pt x="60729" y="0"/>
                    <a:pt x="0" y="998887"/>
                  </a:cubicBezTo>
                  <a:lnTo>
                    <a:pt x="0" y="998887"/>
                  </a:lnTo>
                </a:path>
              </a:pathLst>
            </a:custGeom>
            <a:ln w="31750">
              <a:solidFill>
                <a:srgbClr val="6666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 flipH="1">
              <a:off x="6286844" y="2653203"/>
              <a:ext cx="439483" cy="514242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53995 w 253995"/>
                <a:gd name="connsiteY0" fmla="*/ 0 h 796834"/>
                <a:gd name="connsiteX1" fmla="*/ 5801 w 253995"/>
                <a:gd name="connsiteY1" fmla="*/ 796834 h 796834"/>
                <a:gd name="connsiteX2" fmla="*/ 0 w 253995"/>
                <a:gd name="connsiteY2" fmla="*/ 796834 h 796834"/>
                <a:gd name="connsiteX0" fmla="*/ 253995 w 253995"/>
                <a:gd name="connsiteY0" fmla="*/ 0 h 796834"/>
                <a:gd name="connsiteX1" fmla="*/ 188528 w 253995"/>
                <a:gd name="connsiteY1" fmla="*/ 451773 h 796834"/>
                <a:gd name="connsiteX2" fmla="*/ 5801 w 253995"/>
                <a:gd name="connsiteY2" fmla="*/ 796834 h 796834"/>
                <a:gd name="connsiteX3" fmla="*/ 0 w 253995"/>
                <a:gd name="connsiteY3" fmla="*/ 796834 h 796834"/>
                <a:gd name="connsiteX0" fmla="*/ 253995 w 253995"/>
                <a:gd name="connsiteY0" fmla="*/ 0 h 796834"/>
                <a:gd name="connsiteX1" fmla="*/ 188528 w 253995"/>
                <a:gd name="connsiteY1" fmla="*/ 451773 h 796834"/>
                <a:gd name="connsiteX2" fmla="*/ 5801 w 253995"/>
                <a:gd name="connsiteY2" fmla="*/ 796834 h 796834"/>
                <a:gd name="connsiteX3" fmla="*/ 0 w 253995"/>
                <a:gd name="connsiteY3" fmla="*/ 796834 h 796834"/>
                <a:gd name="connsiteX0" fmla="*/ 253995 w 253995"/>
                <a:gd name="connsiteY0" fmla="*/ 0 h 796834"/>
                <a:gd name="connsiteX1" fmla="*/ 5801 w 253995"/>
                <a:gd name="connsiteY1" fmla="*/ 796834 h 796834"/>
                <a:gd name="connsiteX2" fmla="*/ 0 w 253995"/>
                <a:gd name="connsiteY2" fmla="*/ 796834 h 796834"/>
                <a:gd name="connsiteX0" fmla="*/ 253995 w 253995"/>
                <a:gd name="connsiteY0" fmla="*/ 0 h 796834"/>
                <a:gd name="connsiteX1" fmla="*/ 209965 w 253995"/>
                <a:gd name="connsiteY1" fmla="*/ 462843 h 796834"/>
                <a:gd name="connsiteX2" fmla="*/ 5801 w 253995"/>
                <a:gd name="connsiteY2" fmla="*/ 796834 h 796834"/>
                <a:gd name="connsiteX3" fmla="*/ 0 w 253995"/>
                <a:gd name="connsiteY3" fmla="*/ 796834 h 796834"/>
                <a:gd name="connsiteX0" fmla="*/ 280089 w 280089"/>
                <a:gd name="connsiteY0" fmla="*/ 0 h 796834"/>
                <a:gd name="connsiteX1" fmla="*/ 236059 w 280089"/>
                <a:gd name="connsiteY1" fmla="*/ 462843 h 796834"/>
                <a:gd name="connsiteX2" fmla="*/ 31895 w 280089"/>
                <a:gd name="connsiteY2" fmla="*/ 796834 h 796834"/>
                <a:gd name="connsiteX3" fmla="*/ 0 w 280089"/>
                <a:gd name="connsiteY3" fmla="*/ 796834 h 79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089" h="796834">
                  <a:moveTo>
                    <a:pt x="280089" y="0"/>
                  </a:moveTo>
                  <a:cubicBezTo>
                    <a:pt x="261443" y="60748"/>
                    <a:pt x="277425" y="330037"/>
                    <a:pt x="236059" y="462843"/>
                  </a:cubicBezTo>
                  <a:cubicBezTo>
                    <a:pt x="194693" y="595649"/>
                    <a:pt x="55582" y="724777"/>
                    <a:pt x="31895" y="796834"/>
                  </a:cubicBezTo>
                  <a:lnTo>
                    <a:pt x="0" y="796834"/>
                  </a:lnTo>
                </a:path>
              </a:pathLst>
            </a:cu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grpSp>
        <p:nvGrpSpPr>
          <p:cNvPr id="7" name="Group 34"/>
          <p:cNvGrpSpPr/>
          <p:nvPr/>
        </p:nvGrpSpPr>
        <p:grpSpPr>
          <a:xfrm>
            <a:off x="6863375" y="2222302"/>
            <a:ext cx="573416" cy="1096861"/>
            <a:chOff x="6818954" y="2467188"/>
            <a:chExt cx="573416" cy="1035793"/>
          </a:xfrm>
        </p:grpSpPr>
        <p:sp>
          <p:nvSpPr>
            <p:cNvPr id="26" name="TextBox 25"/>
            <p:cNvSpPr txBox="1"/>
            <p:nvPr/>
          </p:nvSpPr>
          <p:spPr>
            <a:xfrm>
              <a:off x="6818954" y="2889073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</a:rPr>
                <a:t>S</a:t>
              </a:r>
            </a:p>
          </p:txBody>
        </p:sp>
        <p:sp>
          <p:nvSpPr>
            <p:cNvPr id="32" name="Freeform 31"/>
            <p:cNvSpPr/>
            <p:nvPr/>
          </p:nvSpPr>
          <p:spPr>
            <a:xfrm flipV="1">
              <a:off x="6830760" y="2467188"/>
              <a:ext cx="407185" cy="578760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1058378"/>
                <a:gd name="connsiteX1" fmla="*/ 0 w 248194"/>
                <a:gd name="connsiteY1" fmla="*/ 1058378 h 1058378"/>
                <a:gd name="connsiteX2" fmla="*/ 0 w 248194"/>
                <a:gd name="connsiteY2" fmla="*/ 1058378 h 1058378"/>
                <a:gd name="connsiteX0" fmla="*/ 248194 w 248194"/>
                <a:gd name="connsiteY0" fmla="*/ 0 h 1058378"/>
                <a:gd name="connsiteX1" fmla="*/ 0 w 248194"/>
                <a:gd name="connsiteY1" fmla="*/ 1058378 h 1058378"/>
                <a:gd name="connsiteX2" fmla="*/ 0 w 248194"/>
                <a:gd name="connsiteY2" fmla="*/ 1058378 h 1058378"/>
                <a:gd name="connsiteX0" fmla="*/ 248194 w 350057"/>
                <a:gd name="connsiteY0" fmla="*/ 0 h 1058378"/>
                <a:gd name="connsiteX1" fmla="*/ 0 w 350057"/>
                <a:gd name="connsiteY1" fmla="*/ 1058378 h 1058378"/>
                <a:gd name="connsiteX2" fmla="*/ 0 w 350057"/>
                <a:gd name="connsiteY2" fmla="*/ 1058378 h 1058378"/>
                <a:gd name="connsiteX0" fmla="*/ 248194 w 419728"/>
                <a:gd name="connsiteY0" fmla="*/ 0 h 1058378"/>
                <a:gd name="connsiteX1" fmla="*/ 0 w 419728"/>
                <a:gd name="connsiteY1" fmla="*/ 1058378 h 1058378"/>
                <a:gd name="connsiteX2" fmla="*/ 0 w 419728"/>
                <a:gd name="connsiteY2" fmla="*/ 1058378 h 1058378"/>
                <a:gd name="connsiteX0" fmla="*/ 248194 w 480016"/>
                <a:gd name="connsiteY0" fmla="*/ 0 h 2240589"/>
                <a:gd name="connsiteX1" fmla="*/ 0 w 480016"/>
                <a:gd name="connsiteY1" fmla="*/ 1058378 h 2240589"/>
                <a:gd name="connsiteX2" fmla="*/ 0 w 480016"/>
                <a:gd name="connsiteY2" fmla="*/ 1058378 h 2240589"/>
                <a:gd name="connsiteX0" fmla="*/ 248194 w 480016"/>
                <a:gd name="connsiteY0" fmla="*/ 0 h 2240589"/>
                <a:gd name="connsiteX1" fmla="*/ 0 w 480016"/>
                <a:gd name="connsiteY1" fmla="*/ 1058378 h 2240589"/>
                <a:gd name="connsiteX2" fmla="*/ 0 w 480016"/>
                <a:gd name="connsiteY2" fmla="*/ 1058378 h 2240589"/>
                <a:gd name="connsiteX0" fmla="*/ 248194 w 480016"/>
                <a:gd name="connsiteY0" fmla="*/ 0 h 2240589"/>
                <a:gd name="connsiteX1" fmla="*/ 0 w 480016"/>
                <a:gd name="connsiteY1" fmla="*/ 1058378 h 2240589"/>
                <a:gd name="connsiteX2" fmla="*/ 0 w 480016"/>
                <a:gd name="connsiteY2" fmla="*/ 1058378 h 2240589"/>
                <a:gd name="connsiteX0" fmla="*/ 327098 w 558920"/>
                <a:gd name="connsiteY0" fmla="*/ 0 h 2240589"/>
                <a:gd name="connsiteX1" fmla="*/ 78904 w 558920"/>
                <a:gd name="connsiteY1" fmla="*/ 1058378 h 2240589"/>
                <a:gd name="connsiteX2" fmla="*/ 0 w 558920"/>
                <a:gd name="connsiteY2" fmla="*/ 730406 h 2240589"/>
                <a:gd name="connsiteX0" fmla="*/ 327098 w 327098"/>
                <a:gd name="connsiteY0" fmla="*/ 0 h 730406"/>
                <a:gd name="connsiteX1" fmla="*/ 0 w 327098"/>
                <a:gd name="connsiteY1" fmla="*/ 730406 h 730406"/>
                <a:gd name="connsiteX0" fmla="*/ 327098 w 628873"/>
                <a:gd name="connsiteY0" fmla="*/ 0 h 2201342"/>
                <a:gd name="connsiteX1" fmla="*/ 0 w 628873"/>
                <a:gd name="connsiteY1" fmla="*/ 730406 h 2201342"/>
                <a:gd name="connsiteX0" fmla="*/ 327098 w 628873"/>
                <a:gd name="connsiteY0" fmla="*/ 0 h 2201342"/>
                <a:gd name="connsiteX1" fmla="*/ 0 w 628873"/>
                <a:gd name="connsiteY1" fmla="*/ 730406 h 2201342"/>
                <a:gd name="connsiteX0" fmla="*/ 327098 w 603304"/>
                <a:gd name="connsiteY0" fmla="*/ 0 h 1441044"/>
                <a:gd name="connsiteX1" fmla="*/ 0 w 603304"/>
                <a:gd name="connsiteY1" fmla="*/ 730406 h 1441044"/>
                <a:gd name="connsiteX0" fmla="*/ 327098 w 603304"/>
                <a:gd name="connsiteY0" fmla="*/ 0 h 2606068"/>
                <a:gd name="connsiteX1" fmla="*/ 0 w 603304"/>
                <a:gd name="connsiteY1" fmla="*/ 730406 h 2606068"/>
                <a:gd name="connsiteX0" fmla="*/ 327098 w 603304"/>
                <a:gd name="connsiteY0" fmla="*/ 0 h 2358942"/>
                <a:gd name="connsiteX1" fmla="*/ 0 w 603304"/>
                <a:gd name="connsiteY1" fmla="*/ 483283 h 2358942"/>
                <a:gd name="connsiteX0" fmla="*/ 327098 w 516710"/>
                <a:gd name="connsiteY0" fmla="*/ 0 h 2358946"/>
                <a:gd name="connsiteX1" fmla="*/ 0 w 516710"/>
                <a:gd name="connsiteY1" fmla="*/ 483283 h 235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6710" h="2358946">
                  <a:moveTo>
                    <a:pt x="327098" y="0"/>
                  </a:moveTo>
                  <a:cubicBezTo>
                    <a:pt x="516710" y="533785"/>
                    <a:pt x="173460" y="2358945"/>
                    <a:pt x="0" y="483283"/>
                  </a:cubicBezTo>
                </a:path>
              </a:pathLst>
            </a:custGeom>
            <a:ln w="31750">
              <a:solidFill>
                <a:srgbClr val="FF7C8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 flipH="1">
              <a:off x="7089866" y="3047001"/>
              <a:ext cx="302504" cy="455980"/>
            </a:xfrm>
            <a:custGeom>
              <a:avLst/>
              <a:gdLst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0 w 248194"/>
                <a:gd name="connsiteY2" fmla="*/ 796834 h 796834"/>
                <a:gd name="connsiteX0" fmla="*/ 248194 w 248194"/>
                <a:gd name="connsiteY0" fmla="*/ 0 h 796834"/>
                <a:gd name="connsiteX1" fmla="*/ 0 w 248194"/>
                <a:gd name="connsiteY1" fmla="*/ 796834 h 796834"/>
                <a:gd name="connsiteX2" fmla="*/ 209326 w 248194"/>
                <a:gd name="connsiteY2" fmla="*/ 796834 h 796834"/>
                <a:gd name="connsiteX0" fmla="*/ 263222 w 263222"/>
                <a:gd name="connsiteY0" fmla="*/ 0 h 796834"/>
                <a:gd name="connsiteX1" fmla="*/ 15028 w 263222"/>
                <a:gd name="connsiteY1" fmla="*/ 796834 h 796834"/>
                <a:gd name="connsiteX2" fmla="*/ 224354 w 263222"/>
                <a:gd name="connsiteY2" fmla="*/ 796834 h 796834"/>
                <a:gd name="connsiteX0" fmla="*/ 38868 w 38868"/>
                <a:gd name="connsiteY0" fmla="*/ 0 h 796834"/>
                <a:gd name="connsiteX1" fmla="*/ 0 w 38868"/>
                <a:gd name="connsiteY1" fmla="*/ 796834 h 796834"/>
                <a:gd name="connsiteX0" fmla="*/ 177198 w 177198"/>
                <a:gd name="connsiteY0" fmla="*/ 0 h 796834"/>
                <a:gd name="connsiteX1" fmla="*/ 138330 w 177198"/>
                <a:gd name="connsiteY1" fmla="*/ 796834 h 796834"/>
                <a:gd name="connsiteX0" fmla="*/ 177198 w 177198"/>
                <a:gd name="connsiteY0" fmla="*/ 0 h 796834"/>
                <a:gd name="connsiteX1" fmla="*/ 141551 w 177198"/>
                <a:gd name="connsiteY1" fmla="*/ 796834 h 796834"/>
                <a:gd name="connsiteX0" fmla="*/ 209477 w 209477"/>
                <a:gd name="connsiteY0" fmla="*/ 0 h 796834"/>
                <a:gd name="connsiteX1" fmla="*/ 173830 w 209477"/>
                <a:gd name="connsiteY1" fmla="*/ 796834 h 796834"/>
                <a:gd name="connsiteX0" fmla="*/ 205329 w 205329"/>
                <a:gd name="connsiteY0" fmla="*/ 0 h 796834"/>
                <a:gd name="connsiteX1" fmla="*/ 173830 w 205329"/>
                <a:gd name="connsiteY1" fmla="*/ 796834 h 796834"/>
                <a:gd name="connsiteX0" fmla="*/ 194959 w 194959"/>
                <a:gd name="connsiteY0" fmla="*/ 0 h 796834"/>
                <a:gd name="connsiteX1" fmla="*/ 163460 w 194959"/>
                <a:gd name="connsiteY1" fmla="*/ 796834 h 796834"/>
                <a:gd name="connsiteX0" fmla="*/ 194959 w 194959"/>
                <a:gd name="connsiteY0" fmla="*/ 0 h 796834"/>
                <a:gd name="connsiteX1" fmla="*/ 163460 w 194959"/>
                <a:gd name="connsiteY1" fmla="*/ 796834 h 796834"/>
                <a:gd name="connsiteX0" fmla="*/ 179272 w 179272"/>
                <a:gd name="connsiteY0" fmla="*/ 477173 h 1274007"/>
                <a:gd name="connsiteX1" fmla="*/ 147773 w 179272"/>
                <a:gd name="connsiteY1" fmla="*/ 1274007 h 1274007"/>
                <a:gd name="connsiteX0" fmla="*/ 179272 w 179272"/>
                <a:gd name="connsiteY0" fmla="*/ 184676 h 1274007"/>
                <a:gd name="connsiteX1" fmla="*/ 131637 w 179272"/>
                <a:gd name="connsiteY1" fmla="*/ 1274007 h 1274007"/>
                <a:gd name="connsiteX0" fmla="*/ 179272 w 179272"/>
                <a:gd name="connsiteY0" fmla="*/ -1 h 1089330"/>
                <a:gd name="connsiteX1" fmla="*/ 131637 w 179272"/>
                <a:gd name="connsiteY1" fmla="*/ 1089330 h 1089330"/>
                <a:gd name="connsiteX0" fmla="*/ 171534 w 171534"/>
                <a:gd name="connsiteY0" fmla="*/ -1 h 1089330"/>
                <a:gd name="connsiteX1" fmla="*/ 123899 w 171534"/>
                <a:gd name="connsiteY1" fmla="*/ 1089330 h 1089330"/>
                <a:gd name="connsiteX0" fmla="*/ 171534 w 171534"/>
                <a:gd name="connsiteY0" fmla="*/ -1 h 1089330"/>
                <a:gd name="connsiteX1" fmla="*/ 123899 w 171534"/>
                <a:gd name="connsiteY1" fmla="*/ 1089330 h 1089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534" h="1089330">
                  <a:moveTo>
                    <a:pt x="171534" y="-1"/>
                  </a:moveTo>
                  <a:cubicBezTo>
                    <a:pt x="0" y="552599"/>
                    <a:pt x="49437" y="600442"/>
                    <a:pt x="123899" y="1089330"/>
                  </a:cubicBezTo>
                </a:path>
              </a:pathLst>
            </a:custGeom>
            <a:ln w="31750">
              <a:solidFill>
                <a:srgbClr val="FF7C8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Freeform 38"/>
          <p:cNvSpPr/>
          <p:nvPr/>
        </p:nvSpPr>
        <p:spPr>
          <a:xfrm flipH="1">
            <a:off x="7442227" y="3969643"/>
            <a:ext cx="206058" cy="796834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194" h="796834">
                <a:moveTo>
                  <a:pt x="248194" y="0"/>
                </a:moveTo>
                <a:cubicBezTo>
                  <a:pt x="199191" y="445493"/>
                  <a:pt x="75235" y="482505"/>
                  <a:pt x="0" y="796834"/>
                </a:cubicBezTo>
                <a:lnTo>
                  <a:pt x="0" y="796834"/>
                </a:ln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7444663" y="2421437"/>
            <a:ext cx="241240" cy="796834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194" h="796834">
                <a:moveTo>
                  <a:pt x="248194" y="0"/>
                </a:moveTo>
                <a:cubicBezTo>
                  <a:pt x="199191" y="445493"/>
                  <a:pt x="75235" y="482505"/>
                  <a:pt x="0" y="796834"/>
                </a:cubicBezTo>
                <a:lnTo>
                  <a:pt x="0" y="796834"/>
                </a:lnTo>
              </a:path>
            </a:pathLst>
          </a:custGeom>
          <a:ln w="508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6681155" y="4054518"/>
            <a:ext cx="88136" cy="796834"/>
          </a:xfrm>
          <a:custGeom>
            <a:avLst/>
            <a:gdLst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  <a:gd name="connsiteX0" fmla="*/ 248194 w 248194"/>
              <a:gd name="connsiteY0" fmla="*/ 0 h 796834"/>
              <a:gd name="connsiteX1" fmla="*/ 0 w 248194"/>
              <a:gd name="connsiteY1" fmla="*/ 796834 h 796834"/>
              <a:gd name="connsiteX2" fmla="*/ 0 w 248194"/>
              <a:gd name="connsiteY2" fmla="*/ 796834 h 796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194" h="796834">
                <a:moveTo>
                  <a:pt x="248194" y="0"/>
                </a:moveTo>
                <a:cubicBezTo>
                  <a:pt x="199191" y="445493"/>
                  <a:pt x="75235" y="482505"/>
                  <a:pt x="0" y="796834"/>
                </a:cubicBezTo>
                <a:lnTo>
                  <a:pt x="0" y="796834"/>
                </a:lnTo>
              </a:path>
            </a:pathLst>
          </a:custGeom>
          <a:ln w="317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4"/>
          <a:srcRect l="16062" t="22943" r="50904" b="11528"/>
          <a:stretch>
            <a:fillRect/>
          </a:stretch>
        </p:blipFill>
        <p:spPr bwMode="auto">
          <a:xfrm>
            <a:off x="326572" y="1132115"/>
            <a:ext cx="1186543" cy="117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 animBg="1"/>
      <p:bldP spid="23" grpId="0" animBg="1"/>
      <p:bldP spid="39" grpId="0" animBg="1"/>
      <p:bldP spid="40" grpId="0" animBg="1"/>
      <p:bldP spid="40" grpId="1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Likelihood Ratios (LRs)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2/8/2017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2" y="1349829"/>
          <a:ext cx="9020015" cy="3363503"/>
        </p:xfrm>
        <a:graphic>
          <a:graphicData uri="http://schemas.openxmlformats.org/drawingml/2006/table">
            <a:tbl>
              <a:tblPr/>
              <a:tblGrid>
                <a:gridCol w="1965556"/>
                <a:gridCol w="1916771"/>
                <a:gridCol w="1642821"/>
                <a:gridCol w="1751308"/>
                <a:gridCol w="1743559"/>
              </a:tblGrid>
              <a:tr h="563285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</a:rPr>
                        <a:t>Defense (of </a:t>
                      </a:r>
                      <a:r>
                        <a:rPr lang="en-US" sz="2400" b="1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S</a:t>
                      </a:r>
                      <a:r>
                        <a:rPr lang="en-US" sz="24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</a:rPr>
                        <a:t>) </a:t>
                      </a:r>
                      <a:r>
                        <a:rPr lang="en-US" sz="2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</a:rPr>
                        <a:t>hypotheses</a:t>
                      </a: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33406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3364AC"/>
                          </a:solidFill>
                          <a:latin typeface="Calibri"/>
                        </a:rPr>
                        <a:t>LR Hp/</a:t>
                      </a:r>
                      <a:r>
                        <a:rPr lang="en-US" sz="3200" b="0" i="0" u="none" strike="noStrike" dirty="0" err="1">
                          <a:solidFill>
                            <a:srgbClr val="3364AC"/>
                          </a:solidFill>
                          <a:latin typeface="Calibri"/>
                        </a:rPr>
                        <a:t>Hd</a:t>
                      </a:r>
                      <a:endParaRPr lang="en-US" sz="3200" b="0" i="0" u="none" strike="noStrike" dirty="0">
                        <a:solidFill>
                          <a:srgbClr val="3364AC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K1,K2&amp;1unk</a:t>
                      </a:r>
                    </a:p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(3 </a:t>
                      </a:r>
                      <a:r>
                        <a:rPr lang="en-US" sz="2400" b="0" i="0" u="none" strike="noStrike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)</a:t>
                      </a:r>
                      <a:endParaRPr lang="en-US" sz="24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K1,K2&amp;2unk</a:t>
                      </a:r>
                    </a:p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(4</a:t>
                      </a:r>
                      <a:r>
                        <a:rPr lang="en-US" sz="2400" b="0" i="0" u="none" strike="noStrike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0" i="0" u="none" strike="noStrike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)</a:t>
                      </a:r>
                      <a:endParaRPr lang="en-US" sz="24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K1,K2&amp;0unk</a:t>
                      </a:r>
                    </a:p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(2 </a:t>
                      </a:r>
                      <a:r>
                        <a:rPr lang="en-US" sz="2400" b="0" i="0" u="none" strike="noStrike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)</a:t>
                      </a:r>
                      <a:endParaRPr lang="en-US" sz="24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9334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215867"/>
                          </a:solidFill>
                          <a:latin typeface="Calibri"/>
                        </a:rPr>
                        <a:t>Prosecution </a:t>
                      </a:r>
                      <a:r>
                        <a:rPr lang="en-US" sz="2400" b="1" i="0" u="none" strike="noStrike" dirty="0" smtClean="0">
                          <a:solidFill>
                            <a:srgbClr val="215867"/>
                          </a:solidFill>
                          <a:latin typeface="Calibri"/>
                        </a:rPr>
                        <a:t>hypotheses</a:t>
                      </a:r>
                    </a:p>
                    <a:p>
                      <a:pPr algn="ctr" fontAlgn="b"/>
                      <a:endParaRPr lang="en-US" sz="2400" b="1" i="0" u="none" strike="noStrike" dirty="0" smtClean="0">
                        <a:solidFill>
                          <a:srgbClr val="215867"/>
                        </a:solidFill>
                        <a:latin typeface="Calibri"/>
                      </a:endParaRPr>
                    </a:p>
                    <a:p>
                      <a:pPr algn="ctr" fontAlgn="b"/>
                      <a:endParaRPr lang="en-US" sz="2400" b="1" i="0" u="none" strike="noStrike" dirty="0" smtClean="0">
                        <a:solidFill>
                          <a:srgbClr val="215867"/>
                        </a:solidFill>
                        <a:latin typeface="Calibri"/>
                      </a:endParaRPr>
                    </a:p>
                    <a:p>
                      <a:pPr algn="ctr" fontAlgn="b"/>
                      <a:endParaRPr lang="en-US" sz="2400" b="1" i="0" u="none" strike="noStrike" dirty="0" smtClean="0">
                        <a:solidFill>
                          <a:srgbClr val="215867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K1,K2,</a:t>
                      </a:r>
                      <a:r>
                        <a:rPr lang="en-US" sz="24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</a:rPr>
                        <a:t>S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&amp;1unk</a:t>
                      </a:r>
                    </a:p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(4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r>
                        <a:rPr lang="en-US" sz="24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</a:tr>
              <a:tr h="933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K1,K2,</a:t>
                      </a:r>
                      <a:r>
                        <a:rPr lang="en-US" sz="24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</a:rPr>
                        <a:t>S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&amp;0unk</a:t>
                      </a:r>
                    </a:p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(3 </a:t>
                      </a:r>
                      <a:r>
                        <a:rPr lang="en-US" sz="24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-21</a:t>
                      </a:r>
                      <a:endParaRPr lang="en-US" sz="24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338" marR="5338" marT="5338" marB="0" anchor="b">
                    <a:lnL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-20</a:t>
                      </a:r>
                      <a:endParaRPr lang="en-US" sz="24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252071" y="3225871"/>
            <a:ext cx="892629" cy="522514"/>
          </a:xfrm>
          <a:prstGeom prst="round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892126" y="3235096"/>
            <a:ext cx="990600" cy="544285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801335" y="2644689"/>
            <a:ext cx="2144486" cy="598714"/>
          </a:xfrm>
          <a:custGeom>
            <a:avLst/>
            <a:gdLst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44486" h="598714">
                <a:moveTo>
                  <a:pt x="0" y="598714"/>
                </a:moveTo>
                <a:cubicBezTo>
                  <a:pt x="747255" y="288896"/>
                  <a:pt x="1650151" y="356328"/>
                  <a:pt x="2144486" y="0"/>
                </a:cubicBezTo>
              </a:path>
            </a:pathLst>
          </a:custGeom>
          <a:ln w="38100">
            <a:solidFill>
              <a:schemeClr val="accent2">
                <a:lumMod val="75000"/>
              </a:schemeClr>
            </a:solidFill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349539" y="2820420"/>
            <a:ext cx="679301" cy="403229"/>
          </a:xfrm>
          <a:custGeom>
            <a:avLst/>
            <a:gdLst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931771"/>
              <a:gd name="connsiteY0" fmla="*/ 309818 h 548444"/>
              <a:gd name="connsiteX1" fmla="*/ 931771 w 931771"/>
              <a:gd name="connsiteY1" fmla="*/ 192116 h 548444"/>
              <a:gd name="connsiteX0" fmla="*/ 0 w 747255"/>
              <a:gd name="connsiteY0" fmla="*/ 309818 h 794878"/>
              <a:gd name="connsiteX1" fmla="*/ 562120 w 747255"/>
              <a:gd name="connsiteY1" fmla="*/ 438550 h 794878"/>
              <a:gd name="connsiteX0" fmla="*/ 0 w 747255"/>
              <a:gd name="connsiteY0" fmla="*/ 520131 h 648863"/>
              <a:gd name="connsiteX1" fmla="*/ 562120 w 747255"/>
              <a:gd name="connsiteY1" fmla="*/ 648863 h 648863"/>
              <a:gd name="connsiteX0" fmla="*/ 0 w 747255"/>
              <a:gd name="connsiteY0" fmla="*/ 396914 h 648863"/>
              <a:gd name="connsiteX1" fmla="*/ 633456 w 747255"/>
              <a:gd name="connsiteY1" fmla="*/ 648863 h 648863"/>
              <a:gd name="connsiteX0" fmla="*/ 0 w 633456"/>
              <a:gd name="connsiteY0" fmla="*/ 396914 h 664270"/>
              <a:gd name="connsiteX1" fmla="*/ 633456 w 633456"/>
              <a:gd name="connsiteY1" fmla="*/ 648863 h 664270"/>
              <a:gd name="connsiteX0" fmla="*/ 0 w 633456"/>
              <a:gd name="connsiteY0" fmla="*/ 396914 h 648863"/>
              <a:gd name="connsiteX1" fmla="*/ 633456 w 633456"/>
              <a:gd name="connsiteY1" fmla="*/ 648863 h 648863"/>
              <a:gd name="connsiteX0" fmla="*/ 0 w 615527"/>
              <a:gd name="connsiteY0" fmla="*/ 437896 h 648863"/>
              <a:gd name="connsiteX1" fmla="*/ 615527 w 615527"/>
              <a:gd name="connsiteY1" fmla="*/ 648863 h 648863"/>
              <a:gd name="connsiteX0" fmla="*/ 0 w 615527"/>
              <a:gd name="connsiteY0" fmla="*/ 40128 h 251095"/>
              <a:gd name="connsiteX1" fmla="*/ 615527 w 615527"/>
              <a:gd name="connsiteY1" fmla="*/ 251095 h 251095"/>
              <a:gd name="connsiteX0" fmla="*/ 0 w 615527"/>
              <a:gd name="connsiteY0" fmla="*/ 40128 h 251095"/>
              <a:gd name="connsiteX1" fmla="*/ 615527 w 615527"/>
              <a:gd name="connsiteY1" fmla="*/ 251095 h 251095"/>
              <a:gd name="connsiteX0" fmla="*/ 0 w 615527"/>
              <a:gd name="connsiteY0" fmla="*/ 40128 h 251095"/>
              <a:gd name="connsiteX1" fmla="*/ 615527 w 615527"/>
              <a:gd name="connsiteY1" fmla="*/ 251095 h 251095"/>
              <a:gd name="connsiteX0" fmla="*/ 0 w 579668"/>
              <a:gd name="connsiteY0" fmla="*/ 40128 h 251095"/>
              <a:gd name="connsiteX1" fmla="*/ 579668 w 579668"/>
              <a:gd name="connsiteY1" fmla="*/ 251095 h 251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9668" h="251095">
                <a:moveTo>
                  <a:pt x="0" y="40128"/>
                </a:moveTo>
                <a:cubicBezTo>
                  <a:pt x="214768" y="207290"/>
                  <a:pt x="372857" y="0"/>
                  <a:pt x="579668" y="251095"/>
                </a:cubicBezTo>
              </a:path>
            </a:pathLst>
          </a:custGeom>
          <a:ln w="38100">
            <a:solidFill>
              <a:schemeClr val="accent2">
                <a:lumMod val="75000"/>
              </a:schemeClr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15772" y="3927180"/>
            <a:ext cx="1819468" cy="1132050"/>
          </a:xfrm>
          <a:prstGeom prst="ellipse">
            <a:avLst/>
          </a:prstGeom>
          <a:gradFill flip="none" rotWithShape="1">
            <a:gsLst>
              <a:gs pos="53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  <a:alpha val="4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Broadway" pitchFamily="82" charset="0"/>
              </a:rPr>
              <a:t>!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roadway" pitchFamily="82" charset="0"/>
            </a:endParaRPr>
          </a:p>
          <a:p>
            <a:pPr algn="ctr"/>
            <a:endParaRPr lang="en-US" dirty="0" smtClean="0"/>
          </a:p>
          <a:p>
            <a:pPr algn="ctr"/>
            <a:endParaRPr lang="en-US" sz="20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1975104" y="1920240"/>
            <a:ext cx="7074976" cy="3290806"/>
            <a:chOff x="1976034" y="1908875"/>
            <a:chExt cx="7074976" cy="3290806"/>
          </a:xfrm>
        </p:grpSpPr>
        <p:sp>
          <p:nvSpPr>
            <p:cNvPr id="12" name="Rectangle 11"/>
            <p:cNvSpPr/>
            <p:nvPr/>
          </p:nvSpPr>
          <p:spPr>
            <a:xfrm>
              <a:off x="7253691" y="1908875"/>
              <a:ext cx="1797319" cy="2889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76034" y="3794879"/>
              <a:ext cx="6958110" cy="14048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63317" y="2819494"/>
            <a:ext cx="1384184" cy="629778"/>
            <a:chOff x="3263317" y="2819494"/>
            <a:chExt cx="1384184" cy="629778"/>
          </a:xfrm>
        </p:grpSpPr>
        <p:cxnSp>
          <p:nvCxnSpPr>
            <p:cNvPr id="18" name="Straight Arrow Connector 17"/>
            <p:cNvCxnSpPr/>
            <p:nvPr/>
          </p:nvCxnSpPr>
          <p:spPr>
            <a:xfrm rot="16200000" flipH="1">
              <a:off x="4451154" y="3008246"/>
              <a:ext cx="385099" cy="759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3263317" y="3447875"/>
              <a:ext cx="957743" cy="139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5083443" y="4928462"/>
            <a:ext cx="3797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That’s LR=10</a:t>
            </a:r>
            <a:r>
              <a:rPr lang="en-US" sz="2800" baseline="30000" dirty="0" smtClean="0"/>
              <a:t>21</a:t>
            </a:r>
            <a:r>
              <a:rPr lang="en-US" sz="2800" dirty="0" smtClean="0"/>
              <a:t> favoring </a:t>
            </a:r>
            <a:r>
              <a:rPr lang="en-US" sz="2800" i="1" dirty="0" smtClean="0"/>
              <a:t>defense</a:t>
            </a:r>
            <a:r>
              <a:rPr lang="en-US" sz="2800" dirty="0" smtClean="0"/>
              <a:t>!</a:t>
            </a:r>
            <a:endParaRPr lang="en-US" sz="2800" dirty="0"/>
          </a:p>
        </p:txBody>
      </p:sp>
      <p:cxnSp>
        <p:nvCxnSpPr>
          <p:cNvPr id="26" name="Straight Connector 25"/>
          <p:cNvCxnSpPr/>
          <p:nvPr/>
        </p:nvCxnSpPr>
        <p:spPr>
          <a:xfrm rot="10800000" flipV="1">
            <a:off x="3630533" y="2960175"/>
            <a:ext cx="3669170" cy="2247254"/>
          </a:xfrm>
          <a:prstGeom prst="line">
            <a:avLst/>
          </a:prstGeom>
          <a:ln w="508000" cmpd="sng">
            <a:solidFill>
              <a:schemeClr val="accent1">
                <a:shade val="95000"/>
                <a:satMod val="105000"/>
                <a:alpha val="51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3" grpId="0" uiExpand="1" build="allAtOnce" animBg="1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63021</TotalTime>
  <Words>782</Words>
  <Application>Microsoft Office PowerPoint</Application>
  <PresentationFormat>On-screen Show (4:3)</PresentationFormat>
  <Paragraphs>142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 fool’s errand – Assigning the number of mixture contributors</vt:lpstr>
      <vt:lpstr>“Decide # contributors”</vt:lpstr>
      <vt:lpstr>Differing #’s?</vt:lpstr>
      <vt:lpstr>Differing #’s?</vt:lpstr>
      <vt:lpstr>Differing #’s? – recent letters</vt:lpstr>
      <vt:lpstr># contributors – what’s your guess?</vt:lpstr>
      <vt:lpstr>S defense claims K1,K2 in mixture, not S</vt:lpstr>
      <vt:lpstr>Slide 8</vt:lpstr>
      <vt:lpstr>Likelihood Ratios (LRs)</vt:lpstr>
      <vt:lpstr># of contributors</vt:lpstr>
      <vt:lpstr>Rethinking “contributor”</vt:lpstr>
      <vt:lpstr>If no “contributor” or “# of contributors”, then what?</vt:lpstr>
      <vt:lpstr>Wrapping up …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Charles</cp:lastModifiedBy>
  <cp:revision>1505</cp:revision>
  <dcterms:created xsi:type="dcterms:W3CDTF">2011-02-18T03:58:41Z</dcterms:created>
  <dcterms:modified xsi:type="dcterms:W3CDTF">2017-02-08T15:57:58Z</dcterms:modified>
</cp:coreProperties>
</file>